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Lst>
  <p:notesMasterIdLst>
    <p:notesMasterId r:id="rId42"/>
  </p:notesMasterIdLst>
  <p:sldIdLst>
    <p:sldId id="257" r:id="rId4"/>
    <p:sldId id="298" r:id="rId5"/>
    <p:sldId id="258" r:id="rId6"/>
    <p:sldId id="259" r:id="rId7"/>
    <p:sldId id="260" r:id="rId8"/>
    <p:sldId id="261" r:id="rId9"/>
    <p:sldId id="262" r:id="rId10"/>
    <p:sldId id="263" r:id="rId11"/>
    <p:sldId id="264" r:id="rId12"/>
    <p:sldId id="299" r:id="rId13"/>
    <p:sldId id="300" r:id="rId14"/>
    <p:sldId id="301" r:id="rId15"/>
    <p:sldId id="265" r:id="rId16"/>
    <p:sldId id="266" r:id="rId17"/>
    <p:sldId id="267"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 id="297"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14]" lastIdx="1" clrIdx="0">
    <p:extLst/>
  </p:cmAuthor>
  <p:cmAuthor id="2" name="Microsoft Office User" initials="Office [14] [2]" lastIdx="1" clrIdx="1">
    <p:extLst/>
  </p:cmAuthor>
  <p:cmAuthor id="3" name="Microsoft Office User" initials="Office [24]" lastIdx="1" clrIdx="2">
    <p:extLst/>
  </p:cmAuthor>
  <p:cmAuthor id="4" name="Microsoft Office User" initials="Office [26]" lastIdx="1" clrIdx="3">
    <p:extLst/>
  </p:cmAuthor>
  <p:cmAuthor id="5" name="Microsoft Office User" initials="Office [24] [2]" lastIdx="1" clrIdx="4">
    <p:extLst/>
  </p:cmAuthor>
  <p:cmAuthor id="6" name="Microsoft Office User" initials="Office [26] [2]"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87097"/>
  </p:normalViewPr>
  <p:slideViewPr>
    <p:cSldViewPr snapToGrid="0" snapToObjects="1">
      <p:cViewPr varScale="1">
        <p:scale>
          <a:sx n="76" d="100"/>
          <a:sy n="76" d="100"/>
        </p:scale>
        <p:origin x="1330"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A3B37-BB00-AB4E-AA49-8AC874099546}" type="datetimeFigureOut">
              <a:rPr lang="en-US" smtClean="0"/>
              <a:t>10/4/2018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7CD0F-523A-8E45-925A-0697DC278CFF}" type="slidenum">
              <a:rPr lang="en-US" smtClean="0"/>
              <a:t>‹#›</a:t>
            </a:fld>
            <a:endParaRPr lang="en-US"/>
          </a:p>
        </p:txBody>
      </p:sp>
    </p:spTree>
    <p:extLst>
      <p:ext uri="{BB962C8B-B14F-4D97-AF65-F5344CB8AC3E}">
        <p14:creationId xmlns:p14="http://schemas.microsoft.com/office/powerpoint/2010/main" val="169437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fd05ba669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fd05ba669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17" name="Google Shape;417;g3fd05ba669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1200" cap="none" spc="0" normalizeH="0" baseline="0" noProof="0">
                <a:ln>
                  <a:noFill/>
                </a:ln>
                <a:solidFill>
                  <a:srgbClr val="000000"/>
                </a:solidFill>
                <a:effectLst/>
                <a:uLnTx/>
                <a:uFillTx/>
                <a:latin typeface="Calibri" panose="020F0502020204030204"/>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360589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fd73828bf_0_3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23" name="Google Shape;423;g3fd73828bf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632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fd73828bf_0_3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33" name="Google Shape;433;g3fd73828bf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2829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fd05ba669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fd05ba669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17" name="Google Shape;417;g3fd05ba669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13</a:t>
            </a:fld>
            <a:endParaRPr>
              <a:solidFill>
                <a:srgbClr val="000000"/>
              </a:solidFill>
              <a:ea typeface="Calibri"/>
              <a:cs typeface="Calibri"/>
              <a:sym typeface="Calibri"/>
            </a:endParaRPr>
          </a:p>
        </p:txBody>
      </p:sp>
    </p:spTree>
    <p:extLst>
      <p:ext uri="{BB962C8B-B14F-4D97-AF65-F5344CB8AC3E}">
        <p14:creationId xmlns:p14="http://schemas.microsoft.com/office/powerpoint/2010/main" val="631695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fd73828bf_0_3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23" name="Google Shape;423;g3fd73828bf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6620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fd73828bf_0_3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33" name="Google Shape;433;g3fd73828bf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29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fd05ba669_0_8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3fd05ba669_0_8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1" name="Google Shape;441;g3fd05ba669_0_8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16</a:t>
            </a:fld>
            <a:endParaRPr>
              <a:solidFill>
                <a:srgbClr val="000000"/>
              </a:solidFill>
              <a:ea typeface="Calibri"/>
              <a:cs typeface="Calibri"/>
              <a:sym typeface="Calibri"/>
            </a:endParaRPr>
          </a:p>
        </p:txBody>
      </p:sp>
    </p:spTree>
    <p:extLst>
      <p:ext uri="{BB962C8B-B14F-4D97-AF65-F5344CB8AC3E}">
        <p14:creationId xmlns:p14="http://schemas.microsoft.com/office/powerpoint/2010/main" val="7400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fd73828bf_0_5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47" name="Google Shape;447;g3fd73828bf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8103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fd73828bf_0_5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56" name="Google Shape;456;g3fd73828bf_0_5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72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fd73828bf_0_6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3fd73828bf_0_6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65" name="Google Shape;465;g3fd73828bf_0_6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19</a:t>
            </a:fld>
            <a:endParaRPr>
              <a:solidFill>
                <a:srgbClr val="000000"/>
              </a:solidFill>
              <a:ea typeface="Calibri"/>
              <a:cs typeface="Calibri"/>
              <a:sym typeface="Calibri"/>
            </a:endParaRPr>
          </a:p>
        </p:txBody>
      </p:sp>
    </p:spTree>
    <p:extLst>
      <p:ext uri="{BB962C8B-B14F-4D97-AF65-F5344CB8AC3E}">
        <p14:creationId xmlns:p14="http://schemas.microsoft.com/office/powerpoint/2010/main" val="744264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fd73828bf_0_6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71" name="Google Shape;471;g3fd73828bf_0_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86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fd05ba669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fd05ba669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17" name="Google Shape;417;g3fd05ba669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3</a:t>
            </a:fld>
            <a:endParaRPr>
              <a:solidFill>
                <a:srgbClr val="000000"/>
              </a:solidFill>
              <a:ea typeface="Calibri"/>
              <a:cs typeface="Calibri"/>
              <a:sym typeface="Calibri"/>
            </a:endParaRPr>
          </a:p>
        </p:txBody>
      </p:sp>
    </p:spTree>
    <p:extLst>
      <p:ext uri="{BB962C8B-B14F-4D97-AF65-F5344CB8AC3E}">
        <p14:creationId xmlns:p14="http://schemas.microsoft.com/office/powerpoint/2010/main" val="168663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fd73828bf_0_6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80" name="Google Shape;480;g3fd73828bf_0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307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fd05ba66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3fd05ba66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9" name="Google Shape;259;g3fd05ba66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22</a:t>
            </a:fld>
            <a:endParaRPr>
              <a:solidFill>
                <a:srgbClr val="000000"/>
              </a:solidFill>
              <a:ea typeface="Calibri"/>
              <a:cs typeface="Calibri"/>
              <a:sym typeface="Calibri"/>
            </a:endParaRPr>
          </a:p>
        </p:txBody>
      </p:sp>
    </p:spTree>
    <p:extLst>
      <p:ext uri="{BB962C8B-B14F-4D97-AF65-F5344CB8AC3E}">
        <p14:creationId xmlns:p14="http://schemas.microsoft.com/office/powerpoint/2010/main" val="1222632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fd05ba669_0_6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277" name="Google Shape;277;g3fd05ba669_0_6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9947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fd05ba669_0_6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277" name="Google Shape;277;g3fd05ba669_0_6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2110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fd73828bf_0_6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297" name="Google Shape;297;g3fd73828bf_0_6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16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fd73828bf_0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306" name="Google Shape;306;g3fd73828bf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285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fd73828bf_0_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3fd73828bf_0_7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9" name="Google Shape;489;g3fd73828bf_0_7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27</a:t>
            </a:fld>
            <a:endParaRPr>
              <a:solidFill>
                <a:srgbClr val="000000"/>
              </a:solidFill>
              <a:ea typeface="Calibri"/>
              <a:cs typeface="Calibri"/>
              <a:sym typeface="Calibri"/>
            </a:endParaRPr>
          </a:p>
        </p:txBody>
      </p:sp>
    </p:spTree>
    <p:extLst>
      <p:ext uri="{BB962C8B-B14F-4D97-AF65-F5344CB8AC3E}">
        <p14:creationId xmlns:p14="http://schemas.microsoft.com/office/powerpoint/2010/main" val="1057299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fd73828bf_0_7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01" name="Google Shape;501;g3fd73828bf_0_7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22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fd73828bf_0_8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509" name="Google Shape;509;g3fd73828bf_0_8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92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fd73828bf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fd73828bf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0980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fd73828bf_0_3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23" name="Google Shape;423;g3fd73828bf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229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fd05ba669_0_8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3fd05ba669_0_8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48" name="Google Shape;348;g3fd05ba669_0_8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31</a:t>
            </a:fld>
            <a:endParaRPr>
              <a:solidFill>
                <a:srgbClr val="000000"/>
              </a:solidFill>
              <a:ea typeface="Calibri"/>
              <a:cs typeface="Calibri"/>
              <a:sym typeface="Calibri"/>
            </a:endParaRPr>
          </a:p>
        </p:txBody>
      </p:sp>
    </p:spTree>
    <p:extLst>
      <p:ext uri="{BB962C8B-B14F-4D97-AF65-F5344CB8AC3E}">
        <p14:creationId xmlns:p14="http://schemas.microsoft.com/office/powerpoint/2010/main" val="542228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fd73828bf_0_2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54" name="Google Shape;354;g3fd73828bf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073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fd73828bf_0_3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363" name="Google Shape;363;g3fd73828bf_0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4422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fd73828bf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fd73828bf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630035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fd73828bf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fd73828bf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110178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fd73828bf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fd73828bf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71169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fd73828bf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fd73828bf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959847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fd73828bf_0_3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33" name="Google Shape;433;g3fd73828bf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85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fd05ba669_0_8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3fd05ba669_0_8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80" name="Google Shape;380;g3fd05ba669_0_8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6</a:t>
            </a:fld>
            <a:endParaRPr>
              <a:solidFill>
                <a:srgbClr val="000000"/>
              </a:solidFill>
              <a:ea typeface="Calibri"/>
              <a:cs typeface="Calibri"/>
              <a:sym typeface="Calibri"/>
            </a:endParaRPr>
          </a:p>
        </p:txBody>
      </p:sp>
    </p:spTree>
    <p:extLst>
      <p:ext uri="{BB962C8B-B14F-4D97-AF65-F5344CB8AC3E}">
        <p14:creationId xmlns:p14="http://schemas.microsoft.com/office/powerpoint/2010/main" val="76994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fd73828bf_0_6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86" name="Google Shape;386;g3fd73828bf_0_6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68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fd73828bf_0_6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95" name="Google Shape;395;g3fd73828bf_0_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028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fd73828bf_0_6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05" name="Google Shape;405;g3fd73828bf_0_6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46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fd05ba669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fd05ba669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17" name="Google Shape;417;g3fd05ba669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10</a:t>
            </a:fld>
            <a:endParaRPr>
              <a:solidFill>
                <a:srgbClr val="000000"/>
              </a:solidFill>
              <a:ea typeface="Calibri"/>
              <a:cs typeface="Calibri"/>
              <a:sym typeface="Calibri"/>
            </a:endParaRPr>
          </a:p>
        </p:txBody>
      </p:sp>
    </p:spTree>
    <p:extLst>
      <p:ext uri="{BB962C8B-B14F-4D97-AF65-F5344CB8AC3E}">
        <p14:creationId xmlns:p14="http://schemas.microsoft.com/office/powerpoint/2010/main" val="3973101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6"/>
        <p:cNvGrpSpPr/>
        <p:nvPr/>
      </p:nvGrpSpPr>
      <p:grpSpPr>
        <a:xfrm>
          <a:off x="0" y="0"/>
          <a:ext cx="0" cy="0"/>
          <a:chOff x="0" y="0"/>
          <a:chExt cx="0" cy="0"/>
        </a:xfrm>
      </p:grpSpPr>
      <p:sp>
        <p:nvSpPr>
          <p:cNvPr id="57" name="Google Shape;57;p14"/>
          <p:cNvSpPr/>
          <p:nvPr/>
        </p:nvSpPr>
        <p:spPr>
          <a:xfrm>
            <a:off x="10947400" y="282575"/>
            <a:ext cx="856000" cy="1600400"/>
          </a:xfrm>
          <a:prstGeom prst="rect">
            <a:avLst/>
          </a:prstGeom>
          <a:solidFill>
            <a:schemeClr val="accent1"/>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
        <p:nvSpPr>
          <p:cNvPr id="58" name="Google Shape;58;p1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48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59" name="Google Shape;59;p14"/>
          <p:cNvSpPr txBox="1">
            <a:spLocks noGrp="1"/>
          </p:cNvSpPr>
          <p:nvPr>
            <p:ph type="body" idx="1"/>
          </p:nvPr>
        </p:nvSpPr>
        <p:spPr>
          <a:xfrm>
            <a:off x="664632" y="1981200"/>
            <a:ext cx="10075200" cy="4145200"/>
          </a:xfrm>
          <a:prstGeom prst="rect">
            <a:avLst/>
          </a:prstGeom>
          <a:noFill/>
          <a:ln>
            <a:noFill/>
          </a:ln>
        </p:spPr>
        <p:txBody>
          <a:bodyPr spcFirstLastPara="1" wrap="square" lIns="91425" tIns="45700" rIns="91425" bIns="45700" anchor="t" anchorCtr="0"/>
          <a:lstStyle>
            <a:lvl1pPr marL="609585" marR="0" lvl="0" indent="-431789" algn="l" rtl="0">
              <a:spcBef>
                <a:spcPts val="2667"/>
              </a:spcBef>
              <a:spcAft>
                <a:spcPts val="0"/>
              </a:spcAft>
              <a:buClr>
                <a:schemeClr val="accent1"/>
              </a:buClr>
              <a:buSzPts val="1500"/>
              <a:buFont typeface="Noto Sans Symbols"/>
              <a:buChar char="■"/>
              <a:defRPr sz="2667" b="0" i="0" u="none" strike="noStrike" cap="none">
                <a:solidFill>
                  <a:srgbClr val="595959"/>
                </a:solidFill>
                <a:latin typeface="Rockwell"/>
                <a:ea typeface="Rockwell"/>
                <a:cs typeface="Rockwell"/>
                <a:sym typeface="Rockwell"/>
              </a:defRPr>
            </a:lvl1pPr>
            <a:lvl2pPr marL="1219170" marR="0" lvl="1"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2pPr>
            <a:lvl3pPr marL="1828754" marR="0" lvl="2"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3pPr>
            <a:lvl4pPr marL="2438339" marR="0" lvl="3"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4pPr>
            <a:lvl5pPr marL="3047924" marR="0" lvl="4"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5pPr>
            <a:lvl6pPr marL="3657509" marR="0" lvl="5"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6pPr>
            <a:lvl7pPr marL="4267093" marR="0" lvl="6"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7pPr>
            <a:lvl8pPr marL="4876678" marR="0" lvl="7"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8pPr>
            <a:lvl9pPr marL="5486263" marR="0" lvl="8"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9pPr>
          </a:lstStyle>
          <a:p>
            <a:endParaRPr/>
          </a:p>
        </p:txBody>
      </p:sp>
      <p:sp>
        <p:nvSpPr>
          <p:cNvPr id="60" name="Google Shape;60;p1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61" name="Google Shape;61;p1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62" name="Google Shape;62;p1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67" b="0" i="0" u="none" strike="noStrike" cap="none">
                <a:solidFill>
                  <a:schemeClr val="lt1"/>
                </a:solidFill>
                <a:latin typeface="Rockwell"/>
                <a:ea typeface="Rockwell"/>
                <a:cs typeface="Rockwell"/>
                <a:sym typeface="Rockwell"/>
              </a:defRPr>
            </a:lvl1pPr>
            <a:lvl2pPr marL="0" marR="0" lvl="1" indent="0" algn="r" rtl="0">
              <a:spcBef>
                <a:spcPts val="0"/>
              </a:spcBef>
              <a:buNone/>
              <a:defRPr sz="1867" b="0" i="0" u="none" strike="noStrike" cap="none">
                <a:solidFill>
                  <a:schemeClr val="lt1"/>
                </a:solidFill>
                <a:latin typeface="Rockwell"/>
                <a:ea typeface="Rockwell"/>
                <a:cs typeface="Rockwell"/>
                <a:sym typeface="Rockwell"/>
              </a:defRPr>
            </a:lvl2pPr>
            <a:lvl3pPr marL="0" marR="0" lvl="2" indent="0" algn="r" rtl="0">
              <a:spcBef>
                <a:spcPts val="0"/>
              </a:spcBef>
              <a:buNone/>
              <a:defRPr sz="1867" b="0" i="0" u="none" strike="noStrike" cap="none">
                <a:solidFill>
                  <a:schemeClr val="lt1"/>
                </a:solidFill>
                <a:latin typeface="Rockwell"/>
                <a:ea typeface="Rockwell"/>
                <a:cs typeface="Rockwell"/>
                <a:sym typeface="Rockwell"/>
              </a:defRPr>
            </a:lvl3pPr>
            <a:lvl4pPr marL="0" marR="0" lvl="3" indent="0" algn="r" rtl="0">
              <a:spcBef>
                <a:spcPts val="0"/>
              </a:spcBef>
              <a:buNone/>
              <a:defRPr sz="1867" b="0" i="0" u="none" strike="noStrike" cap="none">
                <a:solidFill>
                  <a:schemeClr val="lt1"/>
                </a:solidFill>
                <a:latin typeface="Rockwell"/>
                <a:ea typeface="Rockwell"/>
                <a:cs typeface="Rockwell"/>
                <a:sym typeface="Rockwell"/>
              </a:defRPr>
            </a:lvl4pPr>
            <a:lvl5pPr marL="0" marR="0" lvl="4" indent="0" algn="r" rtl="0">
              <a:spcBef>
                <a:spcPts val="0"/>
              </a:spcBef>
              <a:buNone/>
              <a:defRPr sz="1867" b="0" i="0" u="none" strike="noStrike" cap="none">
                <a:solidFill>
                  <a:schemeClr val="lt1"/>
                </a:solidFill>
                <a:latin typeface="Rockwell"/>
                <a:ea typeface="Rockwell"/>
                <a:cs typeface="Rockwell"/>
                <a:sym typeface="Rockwell"/>
              </a:defRPr>
            </a:lvl5pPr>
            <a:lvl6pPr marL="0" marR="0" lvl="5" indent="0" algn="r" rtl="0">
              <a:spcBef>
                <a:spcPts val="0"/>
              </a:spcBef>
              <a:buNone/>
              <a:defRPr sz="1867" b="0" i="0" u="none" strike="noStrike" cap="none">
                <a:solidFill>
                  <a:schemeClr val="lt1"/>
                </a:solidFill>
                <a:latin typeface="Rockwell"/>
                <a:ea typeface="Rockwell"/>
                <a:cs typeface="Rockwell"/>
                <a:sym typeface="Rockwell"/>
              </a:defRPr>
            </a:lvl6pPr>
            <a:lvl7pPr marL="0" marR="0" lvl="6" indent="0" algn="r" rtl="0">
              <a:spcBef>
                <a:spcPts val="0"/>
              </a:spcBef>
              <a:buNone/>
              <a:defRPr sz="1867" b="0" i="0" u="none" strike="noStrike" cap="none">
                <a:solidFill>
                  <a:schemeClr val="lt1"/>
                </a:solidFill>
                <a:latin typeface="Rockwell"/>
                <a:ea typeface="Rockwell"/>
                <a:cs typeface="Rockwell"/>
                <a:sym typeface="Rockwell"/>
              </a:defRPr>
            </a:lvl7pPr>
            <a:lvl8pPr marL="0" marR="0" lvl="7" indent="0" algn="r" rtl="0">
              <a:spcBef>
                <a:spcPts val="0"/>
              </a:spcBef>
              <a:buNone/>
              <a:defRPr sz="1867" b="0" i="0" u="none" strike="noStrike" cap="none">
                <a:solidFill>
                  <a:schemeClr val="lt1"/>
                </a:solidFill>
                <a:latin typeface="Rockwell"/>
                <a:ea typeface="Rockwell"/>
                <a:cs typeface="Rockwell"/>
                <a:sym typeface="Rockwell"/>
              </a:defRPr>
            </a:lvl8pPr>
            <a:lvl9pPr marL="0" marR="0" lvl="8" indent="0" algn="r" rtl="0">
              <a:spcBef>
                <a:spcPts val="0"/>
              </a:spcBef>
              <a:buNone/>
              <a:defRPr sz="1867" b="0" i="0" u="none" strike="noStrike" cap="none">
                <a:solidFill>
                  <a:schemeClr val="lt1"/>
                </a:solidFill>
                <a:latin typeface="Rockwell"/>
                <a:ea typeface="Rockwell"/>
                <a:cs typeface="Rockwell"/>
                <a:sym typeface="Rockwell"/>
              </a:defRPr>
            </a:lvl9pPr>
          </a:lstStyle>
          <a:p>
            <a:fld id="{00000000-1234-1234-1234-123412341234}" type="slidenum">
              <a:rPr lang="uk-UA" smtClean="0">
                <a:solidFill>
                  <a:prstClr val="white"/>
                </a:solidFill>
              </a:rPr>
              <a:pPr/>
              <a:t>‹#›</a:t>
            </a:fld>
            <a:endParaRPr lang="uk-UA">
              <a:solidFill>
                <a:prstClr val="white"/>
              </a:solidFill>
            </a:endParaRPr>
          </a:p>
        </p:txBody>
      </p:sp>
      <p:sp>
        <p:nvSpPr>
          <p:cNvPr id="63" name="Google Shape;63;p1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a:buClr>
                <a:srgbClr val="9FC3E3"/>
              </a:buClr>
              <a:buSzPts val="3600"/>
              <a:buFont typeface="Rockwell"/>
              <a:buNone/>
            </a:pPr>
            <a:r>
              <a:rPr lang="en" sz="4800" b="1">
                <a:solidFill>
                  <a:srgbClr val="9FC3E3"/>
                </a:solidFill>
                <a:latin typeface="Rockwell"/>
                <a:ea typeface="Rockwell"/>
                <a:cs typeface="Rockwell"/>
                <a:sym typeface="Rockwell"/>
              </a:rPr>
              <a:t>+</a:t>
            </a:r>
            <a:endParaRPr sz="2400">
              <a:solidFill>
                <a:prstClr val="black"/>
              </a:solidFill>
            </a:endParaRPr>
          </a:p>
        </p:txBody>
      </p:sp>
      <p:sp>
        <p:nvSpPr>
          <p:cNvPr id="64" name="Google Shape;64;p14"/>
          <p:cNvSpPr/>
          <p:nvPr/>
        </p:nvSpPr>
        <p:spPr>
          <a:xfrm>
            <a:off x="10757647" y="282575"/>
            <a:ext cx="122000" cy="1600400"/>
          </a:xfrm>
          <a:prstGeom prst="rect">
            <a:avLst/>
          </a:prstGeom>
          <a:solidFill>
            <a:schemeClr val="accent3"/>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a:buClr>
                <a:srgbClr val="9FC3E3"/>
              </a:buClr>
              <a:buSzPts val="3600"/>
              <a:buFont typeface="Rockwell"/>
              <a:buNone/>
            </a:pPr>
            <a:r>
              <a:rPr lang="en" sz="4800" b="1">
                <a:solidFill>
                  <a:srgbClr val="9FC3E3"/>
                </a:solidFill>
                <a:latin typeface="Rockwell"/>
                <a:ea typeface="Rockwell"/>
                <a:cs typeface="Rockwell"/>
                <a:sym typeface="Rockwell"/>
              </a:rPr>
              <a:t>+</a:t>
            </a:r>
            <a:endParaRPr sz="2400">
              <a:solidFill>
                <a:prstClr val="black"/>
              </a:solidFill>
            </a:endParaRPr>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48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609585" marR="0" lvl="0" indent="-419090" algn="l" rtl="0">
              <a:spcBef>
                <a:spcPts val="2667"/>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1pPr>
            <a:lvl2pPr marL="1219170" marR="0" lvl="1"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2pPr>
            <a:lvl3pPr marL="1828754" marR="0" lvl="2"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3pPr>
            <a:lvl4pPr marL="2438339" marR="0" lvl="3"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4pPr>
            <a:lvl5pPr marL="3047924" marR="0" lvl="4"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5pPr>
            <a:lvl6pPr marL="3657509" marR="0" lvl="5"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6pPr>
            <a:lvl7pPr marL="4267093" marR="0" lvl="6"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7pPr>
            <a:lvl8pPr marL="4876678" marR="0" lvl="7"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8pPr>
            <a:lvl9pPr marL="5486263" marR="0" lvl="8"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609585" marR="0" lvl="0" indent="-419090" algn="l" rtl="0">
              <a:spcBef>
                <a:spcPts val="2667"/>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1pPr>
            <a:lvl2pPr marL="1219170" marR="0" lvl="1"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2pPr>
            <a:lvl3pPr marL="1828754" marR="0" lvl="2"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3pPr>
            <a:lvl4pPr marL="2438339" marR="0" lvl="3"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4pPr>
            <a:lvl5pPr marL="3047924" marR="0" lvl="4"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5pPr>
            <a:lvl6pPr marL="3657509" marR="0" lvl="5"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6pPr>
            <a:lvl7pPr marL="4267093" marR="0" lvl="6"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7pPr>
            <a:lvl8pPr marL="4876678" marR="0" lvl="7"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8pPr>
            <a:lvl9pPr marL="5486263" marR="0" lvl="8"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67" b="0" i="0" u="none" strike="noStrike" cap="none">
                <a:solidFill>
                  <a:schemeClr val="lt1"/>
                </a:solidFill>
                <a:latin typeface="Rockwell"/>
                <a:ea typeface="Rockwell"/>
                <a:cs typeface="Rockwell"/>
                <a:sym typeface="Rockwell"/>
              </a:defRPr>
            </a:lvl1pPr>
            <a:lvl2pPr marL="0" marR="0" lvl="1" indent="0" algn="r" rtl="0">
              <a:spcBef>
                <a:spcPts val="0"/>
              </a:spcBef>
              <a:buNone/>
              <a:defRPr sz="1867" b="0" i="0" u="none" strike="noStrike" cap="none">
                <a:solidFill>
                  <a:schemeClr val="lt1"/>
                </a:solidFill>
                <a:latin typeface="Rockwell"/>
                <a:ea typeface="Rockwell"/>
                <a:cs typeface="Rockwell"/>
                <a:sym typeface="Rockwell"/>
              </a:defRPr>
            </a:lvl2pPr>
            <a:lvl3pPr marL="0" marR="0" lvl="2" indent="0" algn="r" rtl="0">
              <a:spcBef>
                <a:spcPts val="0"/>
              </a:spcBef>
              <a:buNone/>
              <a:defRPr sz="1867" b="0" i="0" u="none" strike="noStrike" cap="none">
                <a:solidFill>
                  <a:schemeClr val="lt1"/>
                </a:solidFill>
                <a:latin typeface="Rockwell"/>
                <a:ea typeface="Rockwell"/>
                <a:cs typeface="Rockwell"/>
                <a:sym typeface="Rockwell"/>
              </a:defRPr>
            </a:lvl3pPr>
            <a:lvl4pPr marL="0" marR="0" lvl="3" indent="0" algn="r" rtl="0">
              <a:spcBef>
                <a:spcPts val="0"/>
              </a:spcBef>
              <a:buNone/>
              <a:defRPr sz="1867" b="0" i="0" u="none" strike="noStrike" cap="none">
                <a:solidFill>
                  <a:schemeClr val="lt1"/>
                </a:solidFill>
                <a:latin typeface="Rockwell"/>
                <a:ea typeface="Rockwell"/>
                <a:cs typeface="Rockwell"/>
                <a:sym typeface="Rockwell"/>
              </a:defRPr>
            </a:lvl4pPr>
            <a:lvl5pPr marL="0" marR="0" lvl="4" indent="0" algn="r" rtl="0">
              <a:spcBef>
                <a:spcPts val="0"/>
              </a:spcBef>
              <a:buNone/>
              <a:defRPr sz="1867" b="0" i="0" u="none" strike="noStrike" cap="none">
                <a:solidFill>
                  <a:schemeClr val="lt1"/>
                </a:solidFill>
                <a:latin typeface="Rockwell"/>
                <a:ea typeface="Rockwell"/>
                <a:cs typeface="Rockwell"/>
                <a:sym typeface="Rockwell"/>
              </a:defRPr>
            </a:lvl5pPr>
            <a:lvl6pPr marL="0" marR="0" lvl="5" indent="0" algn="r" rtl="0">
              <a:spcBef>
                <a:spcPts val="0"/>
              </a:spcBef>
              <a:buNone/>
              <a:defRPr sz="1867" b="0" i="0" u="none" strike="noStrike" cap="none">
                <a:solidFill>
                  <a:schemeClr val="lt1"/>
                </a:solidFill>
                <a:latin typeface="Rockwell"/>
                <a:ea typeface="Rockwell"/>
                <a:cs typeface="Rockwell"/>
                <a:sym typeface="Rockwell"/>
              </a:defRPr>
            </a:lvl6pPr>
            <a:lvl7pPr marL="0" marR="0" lvl="6" indent="0" algn="r" rtl="0">
              <a:spcBef>
                <a:spcPts val="0"/>
              </a:spcBef>
              <a:buNone/>
              <a:defRPr sz="1867" b="0" i="0" u="none" strike="noStrike" cap="none">
                <a:solidFill>
                  <a:schemeClr val="lt1"/>
                </a:solidFill>
                <a:latin typeface="Rockwell"/>
                <a:ea typeface="Rockwell"/>
                <a:cs typeface="Rockwell"/>
                <a:sym typeface="Rockwell"/>
              </a:defRPr>
            </a:lvl7pPr>
            <a:lvl8pPr marL="0" marR="0" lvl="7" indent="0" algn="r" rtl="0">
              <a:spcBef>
                <a:spcPts val="0"/>
              </a:spcBef>
              <a:buNone/>
              <a:defRPr sz="1867" b="0" i="0" u="none" strike="noStrike" cap="none">
                <a:solidFill>
                  <a:schemeClr val="lt1"/>
                </a:solidFill>
                <a:latin typeface="Rockwell"/>
                <a:ea typeface="Rockwell"/>
                <a:cs typeface="Rockwell"/>
                <a:sym typeface="Rockwell"/>
              </a:defRPr>
            </a:lvl8pPr>
            <a:lvl9pPr marL="0" marR="0" lvl="8" indent="0" algn="r" rtl="0">
              <a:spcBef>
                <a:spcPts val="0"/>
              </a:spcBef>
              <a:buNone/>
              <a:defRPr sz="1867" b="0" i="0" u="none" strike="noStrike" cap="none">
                <a:solidFill>
                  <a:schemeClr val="lt1"/>
                </a:solidFill>
                <a:latin typeface="Rockwell"/>
                <a:ea typeface="Rockwell"/>
                <a:cs typeface="Rockwell"/>
                <a:sym typeface="Rockwell"/>
              </a:defRPr>
            </a:lvl9pPr>
          </a:lstStyle>
          <a:p>
            <a:fld id="{00000000-1234-1234-1234-123412341234}" type="slidenum">
              <a:rPr lang="uk-UA" smtClean="0">
                <a:solidFill>
                  <a:prstClr val="white"/>
                </a:solidFill>
              </a:rPr>
              <a:pPr/>
              <a:t>‹#›</a:t>
            </a:fld>
            <a:endParaRPr lang="uk-UA">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6"/>
        <p:cNvGrpSpPr/>
        <p:nvPr/>
      </p:nvGrpSpPr>
      <p:grpSpPr>
        <a:xfrm>
          <a:off x="0" y="0"/>
          <a:ext cx="0" cy="0"/>
          <a:chOff x="0" y="0"/>
          <a:chExt cx="0" cy="0"/>
        </a:xfrm>
      </p:grpSpPr>
      <p:sp>
        <p:nvSpPr>
          <p:cNvPr id="57" name="Google Shape;57;p14"/>
          <p:cNvSpPr/>
          <p:nvPr/>
        </p:nvSpPr>
        <p:spPr>
          <a:xfrm>
            <a:off x="10947400" y="282575"/>
            <a:ext cx="856000" cy="1600400"/>
          </a:xfrm>
          <a:prstGeom prst="rect">
            <a:avLst/>
          </a:prstGeom>
          <a:solidFill>
            <a:schemeClr val="accent1"/>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
        <p:nvSpPr>
          <p:cNvPr id="58" name="Google Shape;58;p1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48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59" name="Google Shape;59;p14"/>
          <p:cNvSpPr txBox="1">
            <a:spLocks noGrp="1"/>
          </p:cNvSpPr>
          <p:nvPr>
            <p:ph type="body" idx="1"/>
          </p:nvPr>
        </p:nvSpPr>
        <p:spPr>
          <a:xfrm>
            <a:off x="664632" y="1981200"/>
            <a:ext cx="10075200" cy="4145200"/>
          </a:xfrm>
          <a:prstGeom prst="rect">
            <a:avLst/>
          </a:prstGeom>
          <a:noFill/>
          <a:ln>
            <a:noFill/>
          </a:ln>
        </p:spPr>
        <p:txBody>
          <a:bodyPr spcFirstLastPara="1" wrap="square" lIns="91425" tIns="45700" rIns="91425" bIns="45700" anchor="t" anchorCtr="0"/>
          <a:lstStyle>
            <a:lvl1pPr marL="609585" marR="0" lvl="0" indent="-431789" algn="l" rtl="0">
              <a:spcBef>
                <a:spcPts val="2667"/>
              </a:spcBef>
              <a:spcAft>
                <a:spcPts val="0"/>
              </a:spcAft>
              <a:buClr>
                <a:schemeClr val="accent1"/>
              </a:buClr>
              <a:buSzPts val="1500"/>
              <a:buFont typeface="Noto Sans Symbols"/>
              <a:buChar char="■"/>
              <a:defRPr sz="2667" b="0" i="0" u="none" strike="noStrike" cap="none">
                <a:solidFill>
                  <a:srgbClr val="595959"/>
                </a:solidFill>
                <a:latin typeface="Rockwell"/>
                <a:ea typeface="Rockwell"/>
                <a:cs typeface="Rockwell"/>
                <a:sym typeface="Rockwell"/>
              </a:defRPr>
            </a:lvl1pPr>
            <a:lvl2pPr marL="1219170" marR="0" lvl="1"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2pPr>
            <a:lvl3pPr marL="1828754" marR="0" lvl="2"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3pPr>
            <a:lvl4pPr marL="2438339" marR="0" lvl="3"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4pPr>
            <a:lvl5pPr marL="3047924" marR="0" lvl="4"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5pPr>
            <a:lvl6pPr marL="3657509" marR="0" lvl="5"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6pPr>
            <a:lvl7pPr marL="4267093" marR="0" lvl="6"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7pPr>
            <a:lvl8pPr marL="4876678" marR="0" lvl="7"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8pPr>
            <a:lvl9pPr marL="5486263" marR="0" lvl="8"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9pPr>
          </a:lstStyle>
          <a:p>
            <a:endParaRPr/>
          </a:p>
        </p:txBody>
      </p:sp>
      <p:sp>
        <p:nvSpPr>
          <p:cNvPr id="60" name="Google Shape;60;p1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61" name="Google Shape;61;p1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62" name="Google Shape;62;p1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67" b="0" i="0" u="none" strike="noStrike" cap="none">
                <a:solidFill>
                  <a:schemeClr val="lt1"/>
                </a:solidFill>
                <a:latin typeface="Rockwell"/>
                <a:ea typeface="Rockwell"/>
                <a:cs typeface="Rockwell"/>
                <a:sym typeface="Rockwell"/>
              </a:defRPr>
            </a:lvl1pPr>
            <a:lvl2pPr marL="0" marR="0" lvl="1" indent="0" algn="r" rtl="0">
              <a:spcBef>
                <a:spcPts val="0"/>
              </a:spcBef>
              <a:buNone/>
              <a:defRPr sz="1867" b="0" i="0" u="none" strike="noStrike" cap="none">
                <a:solidFill>
                  <a:schemeClr val="lt1"/>
                </a:solidFill>
                <a:latin typeface="Rockwell"/>
                <a:ea typeface="Rockwell"/>
                <a:cs typeface="Rockwell"/>
                <a:sym typeface="Rockwell"/>
              </a:defRPr>
            </a:lvl2pPr>
            <a:lvl3pPr marL="0" marR="0" lvl="2" indent="0" algn="r" rtl="0">
              <a:spcBef>
                <a:spcPts val="0"/>
              </a:spcBef>
              <a:buNone/>
              <a:defRPr sz="1867" b="0" i="0" u="none" strike="noStrike" cap="none">
                <a:solidFill>
                  <a:schemeClr val="lt1"/>
                </a:solidFill>
                <a:latin typeface="Rockwell"/>
                <a:ea typeface="Rockwell"/>
                <a:cs typeface="Rockwell"/>
                <a:sym typeface="Rockwell"/>
              </a:defRPr>
            </a:lvl3pPr>
            <a:lvl4pPr marL="0" marR="0" lvl="3" indent="0" algn="r" rtl="0">
              <a:spcBef>
                <a:spcPts val="0"/>
              </a:spcBef>
              <a:buNone/>
              <a:defRPr sz="1867" b="0" i="0" u="none" strike="noStrike" cap="none">
                <a:solidFill>
                  <a:schemeClr val="lt1"/>
                </a:solidFill>
                <a:latin typeface="Rockwell"/>
                <a:ea typeface="Rockwell"/>
                <a:cs typeface="Rockwell"/>
                <a:sym typeface="Rockwell"/>
              </a:defRPr>
            </a:lvl4pPr>
            <a:lvl5pPr marL="0" marR="0" lvl="4" indent="0" algn="r" rtl="0">
              <a:spcBef>
                <a:spcPts val="0"/>
              </a:spcBef>
              <a:buNone/>
              <a:defRPr sz="1867" b="0" i="0" u="none" strike="noStrike" cap="none">
                <a:solidFill>
                  <a:schemeClr val="lt1"/>
                </a:solidFill>
                <a:latin typeface="Rockwell"/>
                <a:ea typeface="Rockwell"/>
                <a:cs typeface="Rockwell"/>
                <a:sym typeface="Rockwell"/>
              </a:defRPr>
            </a:lvl5pPr>
            <a:lvl6pPr marL="0" marR="0" lvl="5" indent="0" algn="r" rtl="0">
              <a:spcBef>
                <a:spcPts val="0"/>
              </a:spcBef>
              <a:buNone/>
              <a:defRPr sz="1867" b="0" i="0" u="none" strike="noStrike" cap="none">
                <a:solidFill>
                  <a:schemeClr val="lt1"/>
                </a:solidFill>
                <a:latin typeface="Rockwell"/>
                <a:ea typeface="Rockwell"/>
                <a:cs typeface="Rockwell"/>
                <a:sym typeface="Rockwell"/>
              </a:defRPr>
            </a:lvl6pPr>
            <a:lvl7pPr marL="0" marR="0" lvl="6" indent="0" algn="r" rtl="0">
              <a:spcBef>
                <a:spcPts val="0"/>
              </a:spcBef>
              <a:buNone/>
              <a:defRPr sz="1867" b="0" i="0" u="none" strike="noStrike" cap="none">
                <a:solidFill>
                  <a:schemeClr val="lt1"/>
                </a:solidFill>
                <a:latin typeface="Rockwell"/>
                <a:ea typeface="Rockwell"/>
                <a:cs typeface="Rockwell"/>
                <a:sym typeface="Rockwell"/>
              </a:defRPr>
            </a:lvl7pPr>
            <a:lvl8pPr marL="0" marR="0" lvl="7" indent="0" algn="r" rtl="0">
              <a:spcBef>
                <a:spcPts val="0"/>
              </a:spcBef>
              <a:buNone/>
              <a:defRPr sz="1867" b="0" i="0" u="none" strike="noStrike" cap="none">
                <a:solidFill>
                  <a:schemeClr val="lt1"/>
                </a:solidFill>
                <a:latin typeface="Rockwell"/>
                <a:ea typeface="Rockwell"/>
                <a:cs typeface="Rockwell"/>
                <a:sym typeface="Rockwell"/>
              </a:defRPr>
            </a:lvl8pPr>
            <a:lvl9pPr marL="0" marR="0" lvl="8" indent="0" algn="r" rtl="0">
              <a:spcBef>
                <a:spcPts val="0"/>
              </a:spcBef>
              <a:buNone/>
              <a:defRPr sz="1867" b="0" i="0" u="none" strike="noStrike" cap="none">
                <a:solidFill>
                  <a:schemeClr val="lt1"/>
                </a:solidFill>
                <a:latin typeface="Rockwell"/>
                <a:ea typeface="Rockwell"/>
                <a:cs typeface="Rockwell"/>
                <a:sym typeface="Rockwell"/>
              </a:defRPr>
            </a:lvl9pPr>
          </a:lstStyle>
          <a:p>
            <a:fld id="{00000000-1234-1234-1234-123412341234}" type="slidenum">
              <a:rPr lang="uk-UA" smtClean="0">
                <a:solidFill>
                  <a:prstClr val="white"/>
                </a:solidFill>
              </a:rPr>
              <a:pPr/>
              <a:t>‹#›</a:t>
            </a:fld>
            <a:endParaRPr lang="uk-UA">
              <a:solidFill>
                <a:prstClr val="white"/>
              </a:solidFill>
            </a:endParaRPr>
          </a:p>
        </p:txBody>
      </p:sp>
      <p:sp>
        <p:nvSpPr>
          <p:cNvPr id="63" name="Google Shape;63;p1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a:buClr>
                <a:srgbClr val="9FC3E3"/>
              </a:buClr>
              <a:buSzPts val="3600"/>
              <a:buFont typeface="Rockwell"/>
              <a:buNone/>
            </a:pPr>
            <a:r>
              <a:rPr lang="en" sz="4800" b="1">
                <a:solidFill>
                  <a:srgbClr val="9FC3E3"/>
                </a:solidFill>
                <a:latin typeface="Rockwell"/>
                <a:ea typeface="Rockwell"/>
                <a:cs typeface="Rockwell"/>
                <a:sym typeface="Rockwell"/>
              </a:rPr>
              <a:t>+</a:t>
            </a:r>
            <a:endParaRPr sz="2400">
              <a:solidFill>
                <a:prstClr val="black"/>
              </a:solidFill>
            </a:endParaRPr>
          </a:p>
        </p:txBody>
      </p:sp>
      <p:sp>
        <p:nvSpPr>
          <p:cNvPr id="64" name="Google Shape;64;p14"/>
          <p:cNvSpPr/>
          <p:nvPr/>
        </p:nvSpPr>
        <p:spPr>
          <a:xfrm>
            <a:off x="10757647" y="282575"/>
            <a:ext cx="122000" cy="1600400"/>
          </a:xfrm>
          <a:prstGeom prst="rect">
            <a:avLst/>
          </a:prstGeom>
          <a:solidFill>
            <a:schemeClr val="accent3"/>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a:buClr>
                <a:srgbClr val="9FC3E3"/>
              </a:buClr>
              <a:buSzPts val="3600"/>
              <a:buFont typeface="Rockwell"/>
              <a:buNone/>
            </a:pPr>
            <a:r>
              <a:rPr lang="en" sz="4800" b="1">
                <a:solidFill>
                  <a:srgbClr val="9FC3E3"/>
                </a:solidFill>
                <a:latin typeface="Rockwell"/>
                <a:ea typeface="Rockwell"/>
                <a:cs typeface="Rockwell"/>
                <a:sym typeface="Rockwell"/>
              </a:rPr>
              <a:t>+</a:t>
            </a:r>
            <a:endParaRPr sz="2400">
              <a:solidFill>
                <a:prstClr val="black"/>
              </a:solidFill>
            </a:endParaRPr>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48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609585" marR="0" lvl="0" indent="-419090" algn="l" rtl="0">
              <a:spcBef>
                <a:spcPts val="2667"/>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1pPr>
            <a:lvl2pPr marL="1219170" marR="0" lvl="1"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2pPr>
            <a:lvl3pPr marL="1828754" marR="0" lvl="2"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3pPr>
            <a:lvl4pPr marL="2438339" marR="0" lvl="3"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4pPr>
            <a:lvl5pPr marL="3047924" marR="0" lvl="4"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5pPr>
            <a:lvl6pPr marL="3657509" marR="0" lvl="5"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6pPr>
            <a:lvl7pPr marL="4267093" marR="0" lvl="6"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7pPr>
            <a:lvl8pPr marL="4876678" marR="0" lvl="7"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8pPr>
            <a:lvl9pPr marL="5486263" marR="0" lvl="8"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609585" marR="0" lvl="0" indent="-419090" algn="l" rtl="0">
              <a:spcBef>
                <a:spcPts val="2667"/>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1pPr>
            <a:lvl2pPr marL="1219170" marR="0" lvl="1"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2pPr>
            <a:lvl3pPr marL="1828754" marR="0" lvl="2"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3pPr>
            <a:lvl4pPr marL="2438339" marR="0" lvl="3"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4pPr>
            <a:lvl5pPr marL="3047924" marR="0" lvl="4"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5pPr>
            <a:lvl6pPr marL="3657509" marR="0" lvl="5"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6pPr>
            <a:lvl7pPr marL="4267093" marR="0" lvl="6"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7pPr>
            <a:lvl8pPr marL="4876678" marR="0" lvl="7"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8pPr>
            <a:lvl9pPr marL="5486263" marR="0" lvl="8"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67" b="0" i="0" u="none" strike="noStrike" cap="none">
                <a:solidFill>
                  <a:schemeClr val="lt1"/>
                </a:solidFill>
                <a:latin typeface="Rockwell"/>
                <a:ea typeface="Rockwell"/>
                <a:cs typeface="Rockwell"/>
                <a:sym typeface="Rockwell"/>
              </a:defRPr>
            </a:lvl1pPr>
            <a:lvl2pPr marL="0" marR="0" lvl="1" indent="0" algn="r" rtl="0">
              <a:spcBef>
                <a:spcPts val="0"/>
              </a:spcBef>
              <a:buNone/>
              <a:defRPr sz="1867" b="0" i="0" u="none" strike="noStrike" cap="none">
                <a:solidFill>
                  <a:schemeClr val="lt1"/>
                </a:solidFill>
                <a:latin typeface="Rockwell"/>
                <a:ea typeface="Rockwell"/>
                <a:cs typeface="Rockwell"/>
                <a:sym typeface="Rockwell"/>
              </a:defRPr>
            </a:lvl2pPr>
            <a:lvl3pPr marL="0" marR="0" lvl="2" indent="0" algn="r" rtl="0">
              <a:spcBef>
                <a:spcPts val="0"/>
              </a:spcBef>
              <a:buNone/>
              <a:defRPr sz="1867" b="0" i="0" u="none" strike="noStrike" cap="none">
                <a:solidFill>
                  <a:schemeClr val="lt1"/>
                </a:solidFill>
                <a:latin typeface="Rockwell"/>
                <a:ea typeface="Rockwell"/>
                <a:cs typeface="Rockwell"/>
                <a:sym typeface="Rockwell"/>
              </a:defRPr>
            </a:lvl3pPr>
            <a:lvl4pPr marL="0" marR="0" lvl="3" indent="0" algn="r" rtl="0">
              <a:spcBef>
                <a:spcPts val="0"/>
              </a:spcBef>
              <a:buNone/>
              <a:defRPr sz="1867" b="0" i="0" u="none" strike="noStrike" cap="none">
                <a:solidFill>
                  <a:schemeClr val="lt1"/>
                </a:solidFill>
                <a:latin typeface="Rockwell"/>
                <a:ea typeface="Rockwell"/>
                <a:cs typeface="Rockwell"/>
                <a:sym typeface="Rockwell"/>
              </a:defRPr>
            </a:lvl4pPr>
            <a:lvl5pPr marL="0" marR="0" lvl="4" indent="0" algn="r" rtl="0">
              <a:spcBef>
                <a:spcPts val="0"/>
              </a:spcBef>
              <a:buNone/>
              <a:defRPr sz="1867" b="0" i="0" u="none" strike="noStrike" cap="none">
                <a:solidFill>
                  <a:schemeClr val="lt1"/>
                </a:solidFill>
                <a:latin typeface="Rockwell"/>
                <a:ea typeface="Rockwell"/>
                <a:cs typeface="Rockwell"/>
                <a:sym typeface="Rockwell"/>
              </a:defRPr>
            </a:lvl5pPr>
            <a:lvl6pPr marL="0" marR="0" lvl="5" indent="0" algn="r" rtl="0">
              <a:spcBef>
                <a:spcPts val="0"/>
              </a:spcBef>
              <a:buNone/>
              <a:defRPr sz="1867" b="0" i="0" u="none" strike="noStrike" cap="none">
                <a:solidFill>
                  <a:schemeClr val="lt1"/>
                </a:solidFill>
                <a:latin typeface="Rockwell"/>
                <a:ea typeface="Rockwell"/>
                <a:cs typeface="Rockwell"/>
                <a:sym typeface="Rockwell"/>
              </a:defRPr>
            </a:lvl6pPr>
            <a:lvl7pPr marL="0" marR="0" lvl="6" indent="0" algn="r" rtl="0">
              <a:spcBef>
                <a:spcPts val="0"/>
              </a:spcBef>
              <a:buNone/>
              <a:defRPr sz="1867" b="0" i="0" u="none" strike="noStrike" cap="none">
                <a:solidFill>
                  <a:schemeClr val="lt1"/>
                </a:solidFill>
                <a:latin typeface="Rockwell"/>
                <a:ea typeface="Rockwell"/>
                <a:cs typeface="Rockwell"/>
                <a:sym typeface="Rockwell"/>
              </a:defRPr>
            </a:lvl7pPr>
            <a:lvl8pPr marL="0" marR="0" lvl="7" indent="0" algn="r" rtl="0">
              <a:spcBef>
                <a:spcPts val="0"/>
              </a:spcBef>
              <a:buNone/>
              <a:defRPr sz="1867" b="0" i="0" u="none" strike="noStrike" cap="none">
                <a:solidFill>
                  <a:schemeClr val="lt1"/>
                </a:solidFill>
                <a:latin typeface="Rockwell"/>
                <a:ea typeface="Rockwell"/>
                <a:cs typeface="Rockwell"/>
                <a:sym typeface="Rockwell"/>
              </a:defRPr>
            </a:lvl8pPr>
            <a:lvl9pPr marL="0" marR="0" lvl="8" indent="0" algn="r" rtl="0">
              <a:spcBef>
                <a:spcPts val="0"/>
              </a:spcBef>
              <a:buNone/>
              <a:defRPr sz="1867" b="0" i="0" u="none" strike="noStrike" cap="none">
                <a:solidFill>
                  <a:schemeClr val="lt1"/>
                </a:solidFill>
                <a:latin typeface="Rockwell"/>
                <a:ea typeface="Rockwell"/>
                <a:cs typeface="Rockwell"/>
                <a:sym typeface="Rockwell"/>
              </a:defRPr>
            </a:lvl9pPr>
          </a:lstStyle>
          <a:p>
            <a:fld id="{00000000-1234-1234-1234-123412341234}" type="slidenum">
              <a:rPr lang="uk-UA" smtClean="0">
                <a:solidFill>
                  <a:prstClr val="white"/>
                </a:solidFill>
              </a:rPr>
              <a:pPr/>
              <a:t>‹#›</a:t>
            </a:fld>
            <a:endParaRPr lang="uk-UA">
              <a:solidFill>
                <a:prstClr val="white"/>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6"/>
        <p:cNvGrpSpPr/>
        <p:nvPr/>
      </p:nvGrpSpPr>
      <p:grpSpPr>
        <a:xfrm>
          <a:off x="0" y="0"/>
          <a:ext cx="0" cy="0"/>
          <a:chOff x="0" y="0"/>
          <a:chExt cx="0" cy="0"/>
        </a:xfrm>
      </p:grpSpPr>
      <p:sp>
        <p:nvSpPr>
          <p:cNvPr id="57" name="Google Shape;57;p14"/>
          <p:cNvSpPr/>
          <p:nvPr/>
        </p:nvSpPr>
        <p:spPr>
          <a:xfrm>
            <a:off x="10947400" y="282575"/>
            <a:ext cx="856000" cy="1600400"/>
          </a:xfrm>
          <a:prstGeom prst="rect">
            <a:avLst/>
          </a:prstGeom>
          <a:solidFill>
            <a:schemeClr val="accent1"/>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
        <p:nvSpPr>
          <p:cNvPr id="58" name="Google Shape;58;p1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48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59" name="Google Shape;59;p14"/>
          <p:cNvSpPr txBox="1">
            <a:spLocks noGrp="1"/>
          </p:cNvSpPr>
          <p:nvPr>
            <p:ph type="body" idx="1"/>
          </p:nvPr>
        </p:nvSpPr>
        <p:spPr>
          <a:xfrm>
            <a:off x="664632" y="1981200"/>
            <a:ext cx="10075200" cy="4145200"/>
          </a:xfrm>
          <a:prstGeom prst="rect">
            <a:avLst/>
          </a:prstGeom>
          <a:noFill/>
          <a:ln>
            <a:noFill/>
          </a:ln>
        </p:spPr>
        <p:txBody>
          <a:bodyPr spcFirstLastPara="1" wrap="square" lIns="91425" tIns="45700" rIns="91425" bIns="45700" anchor="t" anchorCtr="0"/>
          <a:lstStyle>
            <a:lvl1pPr marL="609585" marR="0" lvl="0" indent="-431789" algn="l" rtl="0">
              <a:spcBef>
                <a:spcPts val="2667"/>
              </a:spcBef>
              <a:spcAft>
                <a:spcPts val="0"/>
              </a:spcAft>
              <a:buClr>
                <a:schemeClr val="accent1"/>
              </a:buClr>
              <a:buSzPts val="1500"/>
              <a:buFont typeface="Noto Sans Symbols"/>
              <a:buChar char="■"/>
              <a:defRPr sz="2667" b="0" i="0" u="none" strike="noStrike" cap="none">
                <a:solidFill>
                  <a:srgbClr val="595959"/>
                </a:solidFill>
                <a:latin typeface="Rockwell"/>
                <a:ea typeface="Rockwell"/>
                <a:cs typeface="Rockwell"/>
                <a:sym typeface="Rockwell"/>
              </a:defRPr>
            </a:lvl1pPr>
            <a:lvl2pPr marL="1219170" marR="0" lvl="1"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2pPr>
            <a:lvl3pPr marL="1828754" marR="0" lvl="2"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3pPr>
            <a:lvl4pPr marL="2438339" marR="0" lvl="3"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4pPr>
            <a:lvl5pPr marL="3047924" marR="0" lvl="4"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5pPr>
            <a:lvl6pPr marL="3657509" marR="0" lvl="5"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6pPr>
            <a:lvl7pPr marL="4267093" marR="0" lvl="6"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7pPr>
            <a:lvl8pPr marL="4876678" marR="0" lvl="7"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8pPr>
            <a:lvl9pPr marL="5486263" marR="0" lvl="8"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9pPr>
          </a:lstStyle>
          <a:p>
            <a:endParaRPr/>
          </a:p>
        </p:txBody>
      </p:sp>
      <p:sp>
        <p:nvSpPr>
          <p:cNvPr id="60" name="Google Shape;60;p1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61" name="Google Shape;61;p1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62" name="Google Shape;62;p1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67" b="0" i="0" u="none" strike="noStrike" cap="none">
                <a:solidFill>
                  <a:schemeClr val="lt1"/>
                </a:solidFill>
                <a:latin typeface="Rockwell"/>
                <a:ea typeface="Rockwell"/>
                <a:cs typeface="Rockwell"/>
                <a:sym typeface="Rockwell"/>
              </a:defRPr>
            </a:lvl1pPr>
            <a:lvl2pPr marL="0" marR="0" lvl="1" indent="0" algn="r" rtl="0">
              <a:spcBef>
                <a:spcPts val="0"/>
              </a:spcBef>
              <a:buNone/>
              <a:defRPr sz="1867" b="0" i="0" u="none" strike="noStrike" cap="none">
                <a:solidFill>
                  <a:schemeClr val="lt1"/>
                </a:solidFill>
                <a:latin typeface="Rockwell"/>
                <a:ea typeface="Rockwell"/>
                <a:cs typeface="Rockwell"/>
                <a:sym typeface="Rockwell"/>
              </a:defRPr>
            </a:lvl2pPr>
            <a:lvl3pPr marL="0" marR="0" lvl="2" indent="0" algn="r" rtl="0">
              <a:spcBef>
                <a:spcPts val="0"/>
              </a:spcBef>
              <a:buNone/>
              <a:defRPr sz="1867" b="0" i="0" u="none" strike="noStrike" cap="none">
                <a:solidFill>
                  <a:schemeClr val="lt1"/>
                </a:solidFill>
                <a:latin typeface="Rockwell"/>
                <a:ea typeface="Rockwell"/>
                <a:cs typeface="Rockwell"/>
                <a:sym typeface="Rockwell"/>
              </a:defRPr>
            </a:lvl3pPr>
            <a:lvl4pPr marL="0" marR="0" lvl="3" indent="0" algn="r" rtl="0">
              <a:spcBef>
                <a:spcPts val="0"/>
              </a:spcBef>
              <a:buNone/>
              <a:defRPr sz="1867" b="0" i="0" u="none" strike="noStrike" cap="none">
                <a:solidFill>
                  <a:schemeClr val="lt1"/>
                </a:solidFill>
                <a:latin typeface="Rockwell"/>
                <a:ea typeface="Rockwell"/>
                <a:cs typeface="Rockwell"/>
                <a:sym typeface="Rockwell"/>
              </a:defRPr>
            </a:lvl4pPr>
            <a:lvl5pPr marL="0" marR="0" lvl="4" indent="0" algn="r" rtl="0">
              <a:spcBef>
                <a:spcPts val="0"/>
              </a:spcBef>
              <a:buNone/>
              <a:defRPr sz="1867" b="0" i="0" u="none" strike="noStrike" cap="none">
                <a:solidFill>
                  <a:schemeClr val="lt1"/>
                </a:solidFill>
                <a:latin typeface="Rockwell"/>
                <a:ea typeface="Rockwell"/>
                <a:cs typeface="Rockwell"/>
                <a:sym typeface="Rockwell"/>
              </a:defRPr>
            </a:lvl5pPr>
            <a:lvl6pPr marL="0" marR="0" lvl="5" indent="0" algn="r" rtl="0">
              <a:spcBef>
                <a:spcPts val="0"/>
              </a:spcBef>
              <a:buNone/>
              <a:defRPr sz="1867" b="0" i="0" u="none" strike="noStrike" cap="none">
                <a:solidFill>
                  <a:schemeClr val="lt1"/>
                </a:solidFill>
                <a:latin typeface="Rockwell"/>
                <a:ea typeface="Rockwell"/>
                <a:cs typeface="Rockwell"/>
                <a:sym typeface="Rockwell"/>
              </a:defRPr>
            </a:lvl6pPr>
            <a:lvl7pPr marL="0" marR="0" lvl="6" indent="0" algn="r" rtl="0">
              <a:spcBef>
                <a:spcPts val="0"/>
              </a:spcBef>
              <a:buNone/>
              <a:defRPr sz="1867" b="0" i="0" u="none" strike="noStrike" cap="none">
                <a:solidFill>
                  <a:schemeClr val="lt1"/>
                </a:solidFill>
                <a:latin typeface="Rockwell"/>
                <a:ea typeface="Rockwell"/>
                <a:cs typeface="Rockwell"/>
                <a:sym typeface="Rockwell"/>
              </a:defRPr>
            </a:lvl7pPr>
            <a:lvl8pPr marL="0" marR="0" lvl="7" indent="0" algn="r" rtl="0">
              <a:spcBef>
                <a:spcPts val="0"/>
              </a:spcBef>
              <a:buNone/>
              <a:defRPr sz="1867" b="0" i="0" u="none" strike="noStrike" cap="none">
                <a:solidFill>
                  <a:schemeClr val="lt1"/>
                </a:solidFill>
                <a:latin typeface="Rockwell"/>
                <a:ea typeface="Rockwell"/>
                <a:cs typeface="Rockwell"/>
                <a:sym typeface="Rockwell"/>
              </a:defRPr>
            </a:lvl8pPr>
            <a:lvl9pPr marL="0" marR="0" lvl="8" indent="0" algn="r" rtl="0">
              <a:spcBef>
                <a:spcPts val="0"/>
              </a:spcBef>
              <a:buNone/>
              <a:defRPr sz="1867" b="0" i="0" u="none" strike="noStrike" cap="none">
                <a:solidFill>
                  <a:schemeClr val="lt1"/>
                </a:solidFill>
                <a:latin typeface="Rockwell"/>
                <a:ea typeface="Rockwell"/>
                <a:cs typeface="Rockwell"/>
                <a:sym typeface="Rockwell"/>
              </a:defRPr>
            </a:lvl9pPr>
          </a:lstStyle>
          <a:p>
            <a:fld id="{00000000-1234-1234-1234-123412341234}" type="slidenum">
              <a:rPr lang="uk-UA" smtClean="0">
                <a:solidFill>
                  <a:prstClr val="white"/>
                </a:solidFill>
              </a:rPr>
              <a:pPr/>
              <a:t>‹#›</a:t>
            </a:fld>
            <a:endParaRPr lang="uk-UA">
              <a:solidFill>
                <a:prstClr val="white"/>
              </a:solidFill>
            </a:endParaRPr>
          </a:p>
        </p:txBody>
      </p:sp>
      <p:sp>
        <p:nvSpPr>
          <p:cNvPr id="63" name="Google Shape;63;p1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a:buClr>
                <a:srgbClr val="9FC3E3"/>
              </a:buClr>
              <a:buSzPts val="3600"/>
              <a:buFont typeface="Rockwell"/>
              <a:buNone/>
            </a:pPr>
            <a:r>
              <a:rPr lang="en" sz="4800" b="1">
                <a:solidFill>
                  <a:srgbClr val="9FC3E3"/>
                </a:solidFill>
                <a:latin typeface="Rockwell"/>
                <a:ea typeface="Rockwell"/>
                <a:cs typeface="Rockwell"/>
                <a:sym typeface="Rockwell"/>
              </a:rPr>
              <a:t>+</a:t>
            </a:r>
            <a:endParaRPr sz="2400">
              <a:solidFill>
                <a:prstClr val="black"/>
              </a:solidFill>
            </a:endParaRPr>
          </a:p>
        </p:txBody>
      </p:sp>
      <p:sp>
        <p:nvSpPr>
          <p:cNvPr id="64" name="Google Shape;64;p14"/>
          <p:cNvSpPr/>
          <p:nvPr/>
        </p:nvSpPr>
        <p:spPr>
          <a:xfrm>
            <a:off x="10757647" y="282575"/>
            <a:ext cx="122000" cy="1600400"/>
          </a:xfrm>
          <a:prstGeom prst="rect">
            <a:avLst/>
          </a:prstGeom>
          <a:solidFill>
            <a:schemeClr val="accent3"/>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121900" tIns="60933" rIns="121900" bIns="60933" anchor="ctr" anchorCtr="0">
            <a:noAutofit/>
          </a:bodyPr>
          <a:lstStyle/>
          <a:p>
            <a:pPr algn="ctr">
              <a:buClr>
                <a:prstClr val="white"/>
              </a:buClr>
              <a:buSzPts val="1800"/>
              <a:buFont typeface="Rockwell"/>
              <a:buNone/>
            </a:pPr>
            <a:endParaRPr sz="2400">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a:buClr>
                <a:srgbClr val="9FC3E3"/>
              </a:buClr>
              <a:buSzPts val="3600"/>
              <a:buFont typeface="Rockwell"/>
              <a:buNone/>
            </a:pPr>
            <a:r>
              <a:rPr lang="en" sz="4800" b="1">
                <a:solidFill>
                  <a:srgbClr val="9FC3E3"/>
                </a:solidFill>
                <a:latin typeface="Rockwell"/>
                <a:ea typeface="Rockwell"/>
                <a:cs typeface="Rockwell"/>
                <a:sym typeface="Rockwell"/>
              </a:rPr>
              <a:t>+</a:t>
            </a:r>
            <a:endParaRPr sz="2400">
              <a:solidFill>
                <a:prstClr val="black"/>
              </a:solidFill>
            </a:endParaRPr>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48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609585" marR="0" lvl="0" indent="-419090" algn="l" rtl="0">
              <a:spcBef>
                <a:spcPts val="2667"/>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1pPr>
            <a:lvl2pPr marL="1219170" marR="0" lvl="1"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2pPr>
            <a:lvl3pPr marL="1828754" marR="0" lvl="2"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3pPr>
            <a:lvl4pPr marL="2438339" marR="0" lvl="3"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4pPr>
            <a:lvl5pPr marL="3047924" marR="0" lvl="4"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5pPr>
            <a:lvl6pPr marL="3657509" marR="0" lvl="5"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6pPr>
            <a:lvl7pPr marL="4267093" marR="0" lvl="6"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7pPr>
            <a:lvl8pPr marL="4876678" marR="0" lvl="7"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8pPr>
            <a:lvl9pPr marL="5486263" marR="0" lvl="8"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609585" marR="0" lvl="0" indent="-419090" algn="l" rtl="0">
              <a:spcBef>
                <a:spcPts val="2667"/>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1pPr>
            <a:lvl2pPr marL="1219170" marR="0" lvl="1"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2pPr>
            <a:lvl3pPr marL="1828754" marR="0" lvl="2"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3pPr>
            <a:lvl4pPr marL="2438339" marR="0" lvl="3" indent="-419090" algn="l" rtl="0">
              <a:spcBef>
                <a:spcPts val="80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4pPr>
            <a:lvl5pPr marL="3047924" marR="0" lvl="4" indent="-419090" algn="l" rtl="0">
              <a:spcBef>
                <a:spcPts val="80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5pPr>
            <a:lvl6pPr marL="3657509" marR="0" lvl="5"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6pPr>
            <a:lvl7pPr marL="4267093" marR="0" lvl="6"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7pPr>
            <a:lvl8pPr marL="4876678" marR="0" lvl="7" indent="-419090" algn="l" rtl="0">
              <a:spcBef>
                <a:spcPts val="480"/>
              </a:spcBef>
              <a:spcAft>
                <a:spcPts val="0"/>
              </a:spcAft>
              <a:buClr>
                <a:srgbClr val="9FC3E3"/>
              </a:buClr>
              <a:buSzPts val="1350"/>
              <a:buFont typeface="Noto Sans Symbols"/>
              <a:buChar char="■"/>
              <a:defRPr sz="2400" b="0" i="0" u="none" strike="noStrike" cap="none">
                <a:solidFill>
                  <a:srgbClr val="595959"/>
                </a:solidFill>
                <a:latin typeface="Rockwell"/>
                <a:ea typeface="Rockwell"/>
                <a:cs typeface="Rockwell"/>
                <a:sym typeface="Rockwell"/>
              </a:defRPr>
            </a:lvl8pPr>
            <a:lvl9pPr marL="5486263" marR="0" lvl="8" indent="-419090" algn="l" rtl="0">
              <a:spcBef>
                <a:spcPts val="480"/>
              </a:spcBef>
              <a:spcAft>
                <a:spcPts val="0"/>
              </a:spcAft>
              <a:buClr>
                <a:schemeClr val="accent1"/>
              </a:buClr>
              <a:buSzPts val="1350"/>
              <a:buFont typeface="Noto Sans Symbols"/>
              <a:buChar char="■"/>
              <a:defRPr sz="24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67"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24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67" b="0" i="0" u="none" strike="noStrike" cap="none">
                <a:solidFill>
                  <a:schemeClr val="lt1"/>
                </a:solidFill>
                <a:latin typeface="Rockwell"/>
                <a:ea typeface="Rockwell"/>
                <a:cs typeface="Rockwell"/>
                <a:sym typeface="Rockwell"/>
              </a:defRPr>
            </a:lvl1pPr>
            <a:lvl2pPr marL="0" marR="0" lvl="1" indent="0" algn="r" rtl="0">
              <a:spcBef>
                <a:spcPts val="0"/>
              </a:spcBef>
              <a:buNone/>
              <a:defRPr sz="1867" b="0" i="0" u="none" strike="noStrike" cap="none">
                <a:solidFill>
                  <a:schemeClr val="lt1"/>
                </a:solidFill>
                <a:latin typeface="Rockwell"/>
                <a:ea typeface="Rockwell"/>
                <a:cs typeface="Rockwell"/>
                <a:sym typeface="Rockwell"/>
              </a:defRPr>
            </a:lvl2pPr>
            <a:lvl3pPr marL="0" marR="0" lvl="2" indent="0" algn="r" rtl="0">
              <a:spcBef>
                <a:spcPts val="0"/>
              </a:spcBef>
              <a:buNone/>
              <a:defRPr sz="1867" b="0" i="0" u="none" strike="noStrike" cap="none">
                <a:solidFill>
                  <a:schemeClr val="lt1"/>
                </a:solidFill>
                <a:latin typeface="Rockwell"/>
                <a:ea typeface="Rockwell"/>
                <a:cs typeface="Rockwell"/>
                <a:sym typeface="Rockwell"/>
              </a:defRPr>
            </a:lvl3pPr>
            <a:lvl4pPr marL="0" marR="0" lvl="3" indent="0" algn="r" rtl="0">
              <a:spcBef>
                <a:spcPts val="0"/>
              </a:spcBef>
              <a:buNone/>
              <a:defRPr sz="1867" b="0" i="0" u="none" strike="noStrike" cap="none">
                <a:solidFill>
                  <a:schemeClr val="lt1"/>
                </a:solidFill>
                <a:latin typeface="Rockwell"/>
                <a:ea typeface="Rockwell"/>
                <a:cs typeface="Rockwell"/>
                <a:sym typeface="Rockwell"/>
              </a:defRPr>
            </a:lvl4pPr>
            <a:lvl5pPr marL="0" marR="0" lvl="4" indent="0" algn="r" rtl="0">
              <a:spcBef>
                <a:spcPts val="0"/>
              </a:spcBef>
              <a:buNone/>
              <a:defRPr sz="1867" b="0" i="0" u="none" strike="noStrike" cap="none">
                <a:solidFill>
                  <a:schemeClr val="lt1"/>
                </a:solidFill>
                <a:latin typeface="Rockwell"/>
                <a:ea typeface="Rockwell"/>
                <a:cs typeface="Rockwell"/>
                <a:sym typeface="Rockwell"/>
              </a:defRPr>
            </a:lvl5pPr>
            <a:lvl6pPr marL="0" marR="0" lvl="5" indent="0" algn="r" rtl="0">
              <a:spcBef>
                <a:spcPts val="0"/>
              </a:spcBef>
              <a:buNone/>
              <a:defRPr sz="1867" b="0" i="0" u="none" strike="noStrike" cap="none">
                <a:solidFill>
                  <a:schemeClr val="lt1"/>
                </a:solidFill>
                <a:latin typeface="Rockwell"/>
                <a:ea typeface="Rockwell"/>
                <a:cs typeface="Rockwell"/>
                <a:sym typeface="Rockwell"/>
              </a:defRPr>
            </a:lvl6pPr>
            <a:lvl7pPr marL="0" marR="0" lvl="6" indent="0" algn="r" rtl="0">
              <a:spcBef>
                <a:spcPts val="0"/>
              </a:spcBef>
              <a:buNone/>
              <a:defRPr sz="1867" b="0" i="0" u="none" strike="noStrike" cap="none">
                <a:solidFill>
                  <a:schemeClr val="lt1"/>
                </a:solidFill>
                <a:latin typeface="Rockwell"/>
                <a:ea typeface="Rockwell"/>
                <a:cs typeface="Rockwell"/>
                <a:sym typeface="Rockwell"/>
              </a:defRPr>
            </a:lvl7pPr>
            <a:lvl8pPr marL="0" marR="0" lvl="7" indent="0" algn="r" rtl="0">
              <a:spcBef>
                <a:spcPts val="0"/>
              </a:spcBef>
              <a:buNone/>
              <a:defRPr sz="1867" b="0" i="0" u="none" strike="noStrike" cap="none">
                <a:solidFill>
                  <a:schemeClr val="lt1"/>
                </a:solidFill>
                <a:latin typeface="Rockwell"/>
                <a:ea typeface="Rockwell"/>
                <a:cs typeface="Rockwell"/>
                <a:sym typeface="Rockwell"/>
              </a:defRPr>
            </a:lvl8pPr>
            <a:lvl9pPr marL="0" marR="0" lvl="8" indent="0" algn="r" rtl="0">
              <a:spcBef>
                <a:spcPts val="0"/>
              </a:spcBef>
              <a:buNone/>
              <a:defRPr sz="1867" b="0" i="0" u="none" strike="noStrike" cap="none">
                <a:solidFill>
                  <a:schemeClr val="lt1"/>
                </a:solidFill>
                <a:latin typeface="Rockwell"/>
                <a:ea typeface="Rockwell"/>
                <a:cs typeface="Rockwell"/>
                <a:sym typeface="Rockwell"/>
              </a:defRPr>
            </a:lvl9pPr>
          </a:lstStyle>
          <a:p>
            <a:fld id="{00000000-1234-1234-1234-123412341234}" type="slidenum">
              <a:rPr lang="uk-UA" smtClean="0">
                <a:solidFill>
                  <a:prstClr val="white"/>
                </a:solidFill>
              </a:rPr>
              <a:pPr/>
              <a:t>‹#›</a:t>
            </a:fld>
            <a:endParaRPr lang="uk-UA">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089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224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8D877-3565-42F4-A033-91EAB10C3A51}" type="datetimeFigureOut">
              <a:rPr lang="en-US" smtClean="0">
                <a:solidFill>
                  <a:prstClr val="black">
                    <a:tint val="75000"/>
                  </a:prstClr>
                </a:solidFill>
              </a:rPr>
              <a:pPr/>
              <a:t>10/4/2018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97384-CF97-4BAD-A47E-BB33E9E7F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760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twitter.com/jessicabrewer04/status/1033062227383906310"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hyperlink" Target="https://twitter.com/jessicabrewer04/status/103306222738390631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6.xml"/><Relationship Id="rId3" Type="http://schemas.openxmlformats.org/officeDocument/2006/relationships/slide" Target="slide3.xml"/><Relationship Id="rId7" Type="http://schemas.openxmlformats.org/officeDocument/2006/relationships/slide" Target="slide16.xml"/><Relationship Id="rId12" Type="http://schemas.openxmlformats.org/officeDocument/2006/relationships/slide" Target="slide35.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13.xml"/><Relationship Id="rId11" Type="http://schemas.openxmlformats.org/officeDocument/2006/relationships/slide" Target="slide31.xml"/><Relationship Id="rId5" Type="http://schemas.openxmlformats.org/officeDocument/2006/relationships/slide" Target="slide10.xml"/><Relationship Id="rId15" Type="http://schemas.openxmlformats.org/officeDocument/2006/relationships/slide" Target="slide38.xml"/><Relationship Id="rId10" Type="http://schemas.openxmlformats.org/officeDocument/2006/relationships/slide" Target="slide27.xml"/><Relationship Id="rId4" Type="http://schemas.openxmlformats.org/officeDocument/2006/relationships/slide" Target="slide6.xml"/><Relationship Id="rId9" Type="http://schemas.openxmlformats.org/officeDocument/2006/relationships/slide" Target="slide22.xml"/><Relationship Id="rId14" Type="http://schemas.openxmlformats.org/officeDocument/2006/relationships/slide" Target="slide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8.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hyperlink" Target="http://kindlingfires.blogspot.com/2018/01/immigration-project-launch.html" TargetMode="Externa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docs.google.com/a/rightquestion.org/spreadsheets/d/1jXSt_CoDzyDFeJimZxnhgwOVsWkTQEsfqouLWNNC6Z4/pub?output=html" TargetMode="External"/><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tapintoteenminds.com/3act-math/"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twitter.com/MissParkSES/status/92737348741241241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4389120" y="3052688"/>
            <a:ext cx="9819249" cy="707886"/>
          </a:xfrm>
          <a:prstGeom prst="rect">
            <a:avLst/>
          </a:prstGeom>
          <a:noFill/>
        </p:spPr>
        <p:txBody>
          <a:bodyPr wrap="square" rtlCol="0">
            <a:spAutoFit/>
          </a:bodyPr>
          <a:lstStyle/>
          <a:p>
            <a:r>
              <a:rPr lang="en-US" sz="4000" dirty="0">
                <a:solidFill>
                  <a:prstClr val="black"/>
                </a:solidFill>
                <a:latin typeface="Rockwell" panose="02060603020205020403" pitchFamily="18" charset="0"/>
              </a:rPr>
              <a:t>Math Examples</a:t>
            </a:r>
          </a:p>
        </p:txBody>
      </p:sp>
    </p:spTree>
    <p:extLst>
      <p:ext uri="{BB962C8B-B14F-4D97-AF65-F5344CB8AC3E}">
        <p14:creationId xmlns:p14="http://schemas.microsoft.com/office/powerpoint/2010/main" val="1439762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lgn="ctr">
              <a:buSzPts val="4400"/>
            </a:pPr>
            <a:r>
              <a:rPr lang="en" sz="5333" dirty="0"/>
              <a:t>Classroom Example:</a:t>
            </a:r>
            <a:br>
              <a:rPr lang="en" sz="5333" dirty="0"/>
            </a:br>
            <a:r>
              <a:rPr lang="en-US" sz="5333" dirty="0" smtClean="0"/>
              <a:t>Algebra I</a:t>
            </a:r>
            <a:endParaRPr sz="5333" dirty="0"/>
          </a:p>
        </p:txBody>
      </p:sp>
      <p:sp>
        <p:nvSpPr>
          <p:cNvPr id="420" name="Google Shape;420;p52"/>
          <p:cNvSpPr txBox="1">
            <a:spLocks noGrp="1"/>
          </p:cNvSpPr>
          <p:nvPr>
            <p:ph type="body" idx="1"/>
          </p:nvPr>
        </p:nvSpPr>
        <p:spPr>
          <a:xfrm>
            <a:off x="664381" y="2275031"/>
            <a:ext cx="10326800" cy="4116400"/>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4000" u="sng" dirty="0">
                <a:solidFill>
                  <a:schemeClr val="dk1"/>
                </a:solidFill>
              </a:rPr>
              <a:t>Teacher</a:t>
            </a:r>
            <a:r>
              <a:rPr lang="en" sz="4000" dirty="0">
                <a:solidFill>
                  <a:schemeClr val="dk1"/>
                </a:solidFill>
              </a:rPr>
              <a:t>: </a:t>
            </a:r>
            <a:r>
              <a:rPr lang="en-US" sz="4000" dirty="0" smtClean="0">
                <a:solidFill>
                  <a:schemeClr val="dk1"/>
                </a:solidFill>
              </a:rPr>
              <a:t>Jessica Brewer</a:t>
            </a:r>
            <a:r>
              <a:rPr lang="en" sz="4000" dirty="0" smtClean="0">
                <a:solidFill>
                  <a:schemeClr val="dk1"/>
                </a:solidFill>
              </a:rPr>
              <a:t>, </a:t>
            </a:r>
            <a:r>
              <a:rPr lang="en-US" sz="4000" dirty="0" smtClean="0">
                <a:solidFill>
                  <a:schemeClr val="dk1"/>
                </a:solidFill>
              </a:rPr>
              <a:t>Booneville, KY</a:t>
            </a:r>
            <a:endParaRPr dirty="0"/>
          </a:p>
          <a:p>
            <a:pPr marL="0" indent="0">
              <a:buSzPts val="2250"/>
              <a:buNone/>
            </a:pPr>
            <a:r>
              <a:rPr lang="en" sz="4000" u="sng" dirty="0">
                <a:solidFill>
                  <a:schemeClr val="dk1"/>
                </a:solidFill>
              </a:rPr>
              <a:t>Topic</a:t>
            </a:r>
            <a:r>
              <a:rPr lang="en" sz="4000" dirty="0">
                <a:solidFill>
                  <a:schemeClr val="dk1"/>
                </a:solidFill>
              </a:rPr>
              <a:t>: </a:t>
            </a:r>
            <a:r>
              <a:rPr lang="en-US" sz="4000" dirty="0" smtClean="0">
                <a:solidFill>
                  <a:schemeClr val="dk1"/>
                </a:solidFill>
              </a:rPr>
              <a:t>Expressions &amp; Equations </a:t>
            </a:r>
            <a:endParaRPr dirty="0"/>
          </a:p>
          <a:p>
            <a:pPr marL="0" indent="0">
              <a:buSzPts val="2250"/>
              <a:buNone/>
            </a:pPr>
            <a:r>
              <a:rPr lang="en" sz="4000" u="sng" dirty="0">
                <a:solidFill>
                  <a:schemeClr val="dk1"/>
                </a:solidFill>
              </a:rPr>
              <a:t>Purpose</a:t>
            </a:r>
            <a:r>
              <a:rPr lang="en" sz="4000" dirty="0">
                <a:solidFill>
                  <a:schemeClr val="dk1"/>
                </a:solidFill>
              </a:rPr>
              <a:t>: </a:t>
            </a:r>
            <a:r>
              <a:rPr lang="en" sz="4000" dirty="0" smtClean="0">
                <a:solidFill>
                  <a:schemeClr val="dk1"/>
                </a:solidFill>
              </a:rPr>
              <a:t>To</a:t>
            </a:r>
            <a:r>
              <a:rPr lang="en-US" sz="4000" dirty="0" smtClean="0">
                <a:solidFill>
                  <a:schemeClr val="dk1"/>
                </a:solidFill>
              </a:rPr>
              <a:t> uncover students’ prior knowledge and develop essential questions </a:t>
            </a:r>
            <a:endParaRPr sz="4000" dirty="0"/>
          </a:p>
        </p:txBody>
      </p:sp>
      <p:sp>
        <p:nvSpPr>
          <p:cNvPr id="4" name="TextBox 3">
            <a:hlinkClick r:id="rId3" action="ppaction://hlinksldjump"/>
          </p:cNvPr>
          <p:cNvSpPr txBox="1"/>
          <p:nvPr/>
        </p:nvSpPr>
        <p:spPr>
          <a:xfrm>
            <a:off x="9244484" y="6154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4052471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3"/>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5333">
                <a:solidFill>
                  <a:srgbClr val="629DD1"/>
                </a:solidFill>
              </a:rPr>
              <a:t>Question Focus</a:t>
            </a:r>
            <a:endParaRPr/>
          </a:p>
        </p:txBody>
      </p:sp>
      <p:sp>
        <p:nvSpPr>
          <p:cNvPr id="426" name="Google Shape;426;p53"/>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427" name="Google Shape;427;p53"/>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sp>
        <p:nvSpPr>
          <p:cNvPr id="428" name="Google Shape;428;p53"/>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endParaRPr sz="2400">
              <a:solidFill>
                <a:prstClr val="black"/>
              </a:solidFill>
            </a:endParaRPr>
          </a:p>
        </p:txBody>
      </p:sp>
      <p:sp>
        <p:nvSpPr>
          <p:cNvPr id="9" name="Google Shape;430;p53"/>
          <p:cNvSpPr txBox="1"/>
          <p:nvPr/>
        </p:nvSpPr>
        <p:spPr>
          <a:xfrm>
            <a:off x="6096000" y="6211000"/>
            <a:ext cx="5971200" cy="492400"/>
          </a:xfrm>
          <a:prstGeom prst="rect">
            <a:avLst/>
          </a:prstGeom>
          <a:noFill/>
          <a:ln>
            <a:noFill/>
          </a:ln>
        </p:spPr>
        <p:txBody>
          <a:bodyPr spcFirstLastPara="1" wrap="square" lIns="121900" tIns="60933" rIns="121900" bIns="60933" anchor="t" anchorCtr="0">
            <a:noAutofit/>
          </a:bodyPr>
          <a:lstStyle/>
          <a:p>
            <a:pPr>
              <a:buClr>
                <a:srgbClr val="000000"/>
              </a:buClr>
              <a:buSzPts val="1800"/>
            </a:pPr>
            <a:r>
              <a:rPr lang="en" sz="1600" b="1" dirty="0">
                <a:solidFill>
                  <a:prstClr val="black"/>
                </a:solidFill>
                <a:latin typeface="Rockwell"/>
                <a:ea typeface="Rockwell"/>
                <a:cs typeface="Rockwell"/>
                <a:sym typeface="Rockwell"/>
              </a:rPr>
              <a:t>Image Source: </a:t>
            </a:r>
            <a:r>
              <a:rPr lang="en" sz="1600" dirty="0">
                <a:solidFill>
                  <a:prstClr val="black"/>
                </a:solidFill>
                <a:hlinkClick r:id="rId3"/>
              </a:rPr>
              <a:t>https://twitter.com/jessicabrewer04/status/1033062227383906310</a:t>
            </a:r>
            <a:r>
              <a:rPr lang="en-US" sz="1600" dirty="0">
                <a:solidFill>
                  <a:prstClr val="black"/>
                </a:solidFill>
              </a:rPr>
              <a:t> </a:t>
            </a:r>
            <a:r>
              <a:rPr lang="en" sz="1600" dirty="0">
                <a:solidFill>
                  <a:srgbClr val="14171A"/>
                </a:solidFill>
                <a:highlight>
                  <a:srgbClr val="E6ECF0"/>
                </a:highlight>
                <a:latin typeface="Rockwell"/>
                <a:ea typeface="Rockwell"/>
                <a:cs typeface="Rockwell"/>
                <a:sym typeface="Rockwell"/>
              </a:rPr>
              <a:t> </a:t>
            </a:r>
            <a:endParaRPr sz="1600" dirty="0">
              <a:solidFill>
                <a:srgbClr val="000000"/>
              </a:solidFill>
              <a:latin typeface="Rockwell"/>
              <a:ea typeface="Rockwell"/>
              <a:cs typeface="Rockwell"/>
              <a:sym typeface="Rockwe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97836" y="1677786"/>
            <a:ext cx="3746500" cy="3543300"/>
          </a:xfrm>
          <a:prstGeom prst="rect">
            <a:avLst/>
          </a:prstGeom>
        </p:spPr>
      </p:pic>
    </p:spTree>
    <p:extLst>
      <p:ext uri="{BB962C8B-B14F-4D97-AF65-F5344CB8AC3E}">
        <p14:creationId xmlns:p14="http://schemas.microsoft.com/office/powerpoint/2010/main" val="1733830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4"/>
          <p:cNvSpPr txBox="1">
            <a:spLocks noGrp="1"/>
          </p:cNvSpPr>
          <p:nvPr>
            <p:ph type="title"/>
          </p:nvPr>
        </p:nvSpPr>
        <p:spPr>
          <a:xfrm>
            <a:off x="602525" y="421388"/>
            <a:ext cx="10075200" cy="1116000"/>
          </a:xfrm>
          <a:prstGeom prst="rect">
            <a:avLst/>
          </a:prstGeom>
          <a:noFill/>
          <a:ln>
            <a:noFill/>
          </a:ln>
        </p:spPr>
        <p:txBody>
          <a:bodyPr spcFirstLastPara="1" vert="horz" wrap="square" lIns="121900" tIns="60933" rIns="121900" bIns="60933" rtlCol="0" anchor="t" anchorCtr="0">
            <a:noAutofit/>
          </a:bodyPr>
          <a:lstStyle/>
          <a:p>
            <a:pPr>
              <a:buSzPts val="4400"/>
            </a:pPr>
            <a:r>
              <a:rPr lang="en" sz="5333" dirty="0"/>
              <a:t>Student Questions</a:t>
            </a:r>
            <a:endParaRPr sz="5333" dirty="0"/>
          </a:p>
        </p:txBody>
      </p:sp>
      <p:sp>
        <p:nvSpPr>
          <p:cNvPr id="436" name="Google Shape;436;p54"/>
          <p:cNvSpPr txBox="1">
            <a:spLocks noGrp="1"/>
          </p:cNvSpPr>
          <p:nvPr>
            <p:ph type="body" idx="2"/>
          </p:nvPr>
        </p:nvSpPr>
        <p:spPr>
          <a:xfrm>
            <a:off x="668842" y="1363077"/>
            <a:ext cx="5620291" cy="3130609"/>
          </a:xfrm>
          <a:prstGeom prst="rect">
            <a:avLst/>
          </a:prstGeom>
          <a:noFill/>
          <a:ln>
            <a:noFill/>
          </a:ln>
        </p:spPr>
        <p:txBody>
          <a:bodyPr spcFirstLastPara="1" vert="horz" wrap="square" lIns="121900" tIns="60933" rIns="121900" bIns="60933" rtlCol="0" anchor="t" anchorCtr="0">
            <a:noAutofit/>
          </a:bodyPr>
          <a:lstStyle/>
          <a:p>
            <a:pPr marL="776810" marR="0" lvl="1" indent="-514350" defTabSz="914400" eaLnBrk="1" fontAlgn="auto" latinLnBrk="0" hangingPunct="1">
              <a:lnSpc>
                <a:spcPct val="100000"/>
              </a:lnSpc>
              <a:spcBef>
                <a:spcPts val="0"/>
              </a:spcBef>
              <a:spcAft>
                <a:spcPts val="0"/>
              </a:spcAft>
              <a:buClr>
                <a:schemeClr val="tx1"/>
              </a:buClr>
              <a:buSzPct val="100000"/>
              <a:buFont typeface="+mj-lt"/>
              <a:buAutoNum type="arabicPeriod"/>
              <a:tabLst/>
              <a:defRPr/>
            </a:pPr>
            <a:r>
              <a:rPr lang="en-US" dirty="0" smtClean="0">
                <a:solidFill>
                  <a:schemeClr val="tx1"/>
                </a:solidFill>
                <a:latin typeface="Rockwell" charset="0"/>
                <a:ea typeface="Rockwell" charset="0"/>
                <a:cs typeface="Rockwell" charset="0"/>
              </a:rPr>
              <a:t>What is the pattern?</a:t>
            </a:r>
          </a:p>
          <a:p>
            <a:pPr marL="776810" marR="0" lvl="1" indent="-514350" defTabSz="914400" eaLnBrk="1" fontAlgn="auto" latinLnBrk="0" hangingPunct="1">
              <a:lnSpc>
                <a:spcPct val="100000"/>
              </a:lnSpc>
              <a:spcBef>
                <a:spcPts val="0"/>
              </a:spcBef>
              <a:spcAft>
                <a:spcPts val="0"/>
              </a:spcAft>
              <a:buClr>
                <a:schemeClr val="tx1"/>
              </a:buClr>
              <a:buSzPct val="100000"/>
              <a:buFont typeface="+mj-lt"/>
              <a:buAutoNum type="arabicPeriod"/>
              <a:tabLst/>
              <a:defRPr/>
            </a:pPr>
            <a:r>
              <a:rPr lang="en-US" dirty="0" smtClean="0">
                <a:solidFill>
                  <a:schemeClr val="tx1"/>
                </a:solidFill>
                <a:latin typeface="Rockwell" charset="0"/>
                <a:ea typeface="Rockwell" charset="0"/>
                <a:cs typeface="Rockwell" charset="0"/>
              </a:rPr>
              <a:t>Do the letters go farther than E?</a:t>
            </a:r>
          </a:p>
          <a:p>
            <a:pPr marL="776810" marR="0" lvl="1" indent="-514350" defTabSz="914400" eaLnBrk="1" fontAlgn="auto" latinLnBrk="0" hangingPunct="1">
              <a:lnSpc>
                <a:spcPct val="100000"/>
              </a:lnSpc>
              <a:spcBef>
                <a:spcPts val="0"/>
              </a:spcBef>
              <a:spcAft>
                <a:spcPts val="0"/>
              </a:spcAft>
              <a:buClr>
                <a:schemeClr val="tx1"/>
              </a:buClr>
              <a:buSzPct val="100000"/>
              <a:buFont typeface="+mj-lt"/>
              <a:buAutoNum type="arabicPeriod"/>
              <a:tabLst/>
              <a:defRPr/>
            </a:pPr>
            <a:r>
              <a:rPr lang="en-US" dirty="0" smtClean="0">
                <a:solidFill>
                  <a:schemeClr val="tx1"/>
                </a:solidFill>
                <a:latin typeface="Rockwell" charset="0"/>
                <a:ea typeface="Rockwell" charset="0"/>
                <a:cs typeface="Rockwell" charset="0"/>
              </a:rPr>
              <a:t>Does the letter equal the # it is in the alphabet?</a:t>
            </a:r>
          </a:p>
          <a:p>
            <a:pPr marL="776810" marR="0" lvl="1" indent="-514350" defTabSz="914400" eaLnBrk="1" fontAlgn="auto" latinLnBrk="0" hangingPunct="1">
              <a:lnSpc>
                <a:spcPct val="100000"/>
              </a:lnSpc>
              <a:spcBef>
                <a:spcPts val="0"/>
              </a:spcBef>
              <a:spcAft>
                <a:spcPts val="0"/>
              </a:spcAft>
              <a:buClr>
                <a:schemeClr val="tx1"/>
              </a:buClr>
              <a:buSzPct val="100000"/>
              <a:buFont typeface="+mj-lt"/>
              <a:buAutoNum type="arabicPeriod"/>
              <a:tabLst/>
              <a:defRPr/>
            </a:pPr>
            <a:r>
              <a:rPr lang="en-US" dirty="0" smtClean="0">
                <a:solidFill>
                  <a:schemeClr val="tx1"/>
                </a:solidFill>
                <a:latin typeface="Rockwell" charset="0"/>
                <a:ea typeface="Rockwell" charset="0"/>
                <a:cs typeface="Rockwell" charset="0"/>
              </a:rPr>
              <a:t>If so, does B + D + E = K?</a:t>
            </a:r>
          </a:p>
          <a:p>
            <a:pPr marL="776810" marR="0" lvl="1" indent="-514350" defTabSz="914400" eaLnBrk="1" fontAlgn="auto" latinLnBrk="0" hangingPunct="1">
              <a:lnSpc>
                <a:spcPct val="100000"/>
              </a:lnSpc>
              <a:spcBef>
                <a:spcPts val="0"/>
              </a:spcBef>
              <a:spcAft>
                <a:spcPts val="0"/>
              </a:spcAft>
              <a:buClr>
                <a:schemeClr val="tx1"/>
              </a:buClr>
              <a:buSzPct val="100000"/>
              <a:buFont typeface="+mj-lt"/>
              <a:buAutoNum type="arabicPeriod"/>
              <a:tabLst/>
              <a:defRPr/>
            </a:pPr>
            <a:r>
              <a:rPr lang="en-US" dirty="0" smtClean="0">
                <a:solidFill>
                  <a:schemeClr val="tx1"/>
                </a:solidFill>
                <a:latin typeface="Rockwell" charset="0"/>
                <a:ea typeface="Rockwell" charset="0"/>
                <a:cs typeface="Rockwell" charset="0"/>
              </a:rPr>
              <a:t>How do you solve the equation?</a:t>
            </a:r>
          </a:p>
          <a:p>
            <a:pPr marL="776810" marR="0" lvl="1" indent="-514350" defTabSz="914400" eaLnBrk="1" fontAlgn="auto" latinLnBrk="0" hangingPunct="1">
              <a:lnSpc>
                <a:spcPct val="100000"/>
              </a:lnSpc>
              <a:spcBef>
                <a:spcPts val="0"/>
              </a:spcBef>
              <a:spcAft>
                <a:spcPts val="0"/>
              </a:spcAft>
              <a:buClr>
                <a:schemeClr val="tx1"/>
              </a:buClr>
              <a:buSzPct val="100000"/>
              <a:buFont typeface="+mj-lt"/>
              <a:buAutoNum type="arabicPeriod"/>
              <a:tabLst/>
              <a:defRPr/>
            </a:pPr>
            <a:r>
              <a:rPr lang="en-US" dirty="0" smtClean="0">
                <a:solidFill>
                  <a:schemeClr val="tx1"/>
                </a:solidFill>
                <a:latin typeface="Rockwell" charset="0"/>
                <a:ea typeface="Rockwell" charset="0"/>
                <a:cs typeface="Rockwell" charset="0"/>
              </a:rPr>
              <a:t>What if the letters add up to a # larger than 26?</a:t>
            </a:r>
          </a:p>
          <a:p>
            <a:pPr marL="776810" marR="0" lvl="1" indent="-514350" defTabSz="914400" eaLnBrk="1" fontAlgn="auto" latinLnBrk="0" hangingPunct="1">
              <a:lnSpc>
                <a:spcPct val="100000"/>
              </a:lnSpc>
              <a:spcBef>
                <a:spcPts val="0"/>
              </a:spcBef>
              <a:spcAft>
                <a:spcPts val="0"/>
              </a:spcAft>
              <a:buClr>
                <a:schemeClr val="tx1"/>
              </a:buClr>
              <a:buSzPct val="100000"/>
              <a:buFont typeface="+mj-lt"/>
              <a:buAutoNum type="arabicPeriod"/>
              <a:tabLst/>
              <a:defRPr/>
            </a:pPr>
            <a:endParaRPr lang="en-US" dirty="0" smtClean="0">
              <a:solidFill>
                <a:schemeClr val="tx1"/>
              </a:solidFill>
              <a:latin typeface="Rockwell" charset="0"/>
              <a:ea typeface="Rockwell" charset="0"/>
              <a:cs typeface="Rockwell" charset="0"/>
            </a:endParaRPr>
          </a:p>
          <a:p>
            <a:pPr marL="776810" marR="0" lvl="1" indent="-514350" defTabSz="914400" eaLnBrk="1" fontAlgn="auto" latinLnBrk="0" hangingPunct="1">
              <a:lnSpc>
                <a:spcPct val="100000"/>
              </a:lnSpc>
              <a:spcBef>
                <a:spcPts val="0"/>
              </a:spcBef>
              <a:spcAft>
                <a:spcPts val="0"/>
              </a:spcAft>
              <a:buClr>
                <a:schemeClr val="tx1"/>
              </a:buClr>
              <a:buSzPct val="100000"/>
              <a:buFont typeface="+mj-lt"/>
              <a:buAutoNum type="arabicPeriod"/>
              <a:tabLst/>
              <a:defRPr/>
            </a:pPr>
            <a:endParaRPr sz="1800" b="1" dirty="0"/>
          </a:p>
        </p:txBody>
      </p:sp>
      <p:sp>
        <p:nvSpPr>
          <p:cNvPr id="5" name="Google Shape;436;p54"/>
          <p:cNvSpPr txBox="1">
            <a:spLocks noGrp="1"/>
          </p:cNvSpPr>
          <p:nvPr>
            <p:ph type="body" idx="2"/>
          </p:nvPr>
        </p:nvSpPr>
        <p:spPr>
          <a:xfrm>
            <a:off x="6289133" y="2218026"/>
            <a:ext cx="5620291" cy="3027837"/>
          </a:xfrm>
          <a:prstGeom prst="rect">
            <a:avLst/>
          </a:prstGeom>
          <a:noFill/>
          <a:ln>
            <a:noFill/>
          </a:ln>
        </p:spPr>
        <p:txBody>
          <a:bodyPr spcFirstLastPara="1" vert="horz" wrap="square" lIns="121900" tIns="60933" rIns="121900" bIns="60933" rtlCol="0" anchor="t" anchorCtr="0">
            <a:noAutofit/>
          </a:bodyPr>
          <a:lstStyle/>
          <a:p>
            <a:pPr marL="776810" lvl="1" indent="-514350">
              <a:lnSpc>
                <a:spcPct val="100000"/>
              </a:lnSpc>
              <a:spcBef>
                <a:spcPts val="0"/>
              </a:spcBef>
              <a:buClr>
                <a:schemeClr val="tx1"/>
              </a:buClr>
              <a:buSzPct val="100000"/>
              <a:buFont typeface="+mj-lt"/>
              <a:buAutoNum type="arabicPeriod" startAt="7"/>
              <a:defRPr/>
            </a:pPr>
            <a:r>
              <a:rPr lang="en-US" dirty="0">
                <a:solidFill>
                  <a:schemeClr val="tx1"/>
                </a:solidFill>
              </a:rPr>
              <a:t>How can you add three or more letters?</a:t>
            </a:r>
          </a:p>
          <a:p>
            <a:pPr marL="776810" lvl="1" indent="-514350">
              <a:lnSpc>
                <a:spcPct val="100000"/>
              </a:lnSpc>
              <a:spcBef>
                <a:spcPts val="0"/>
              </a:spcBef>
              <a:buClr>
                <a:schemeClr val="tx1"/>
              </a:buClr>
              <a:buSzPct val="100000"/>
              <a:buFont typeface="+mj-lt"/>
              <a:buAutoNum type="arabicPeriod" startAt="7"/>
              <a:defRPr/>
            </a:pPr>
            <a:r>
              <a:rPr lang="en-US" dirty="0">
                <a:solidFill>
                  <a:schemeClr val="tx1"/>
                </a:solidFill>
              </a:rPr>
              <a:t>Are the letters used to represent #’s?</a:t>
            </a:r>
          </a:p>
          <a:p>
            <a:pPr marL="776810" lvl="1" indent="-514350">
              <a:lnSpc>
                <a:spcPct val="100000"/>
              </a:lnSpc>
              <a:spcBef>
                <a:spcPts val="0"/>
              </a:spcBef>
              <a:buClr>
                <a:schemeClr val="tx1"/>
              </a:buClr>
              <a:buSzPct val="100000"/>
              <a:buFont typeface="+mj-lt"/>
              <a:buAutoNum type="arabicPeriod" startAt="7"/>
              <a:defRPr/>
            </a:pPr>
            <a:r>
              <a:rPr lang="en-US" dirty="0">
                <a:solidFill>
                  <a:schemeClr val="tx1"/>
                </a:solidFill>
              </a:rPr>
              <a:t>How do you add B + D + E together?</a:t>
            </a:r>
            <a:br>
              <a:rPr lang="en-US" dirty="0">
                <a:solidFill>
                  <a:schemeClr val="tx1"/>
                </a:solidFill>
              </a:rPr>
            </a:br>
            <a:r>
              <a:rPr lang="en-US" dirty="0">
                <a:solidFill>
                  <a:schemeClr val="tx1"/>
                </a:solidFill>
              </a:rPr>
              <a:t>What would A + B + D+ E  be?</a:t>
            </a:r>
          </a:p>
          <a:p>
            <a:pPr marL="776810" lvl="1" indent="-514350">
              <a:lnSpc>
                <a:spcPct val="100000"/>
              </a:lnSpc>
              <a:spcBef>
                <a:spcPts val="0"/>
              </a:spcBef>
              <a:buClr>
                <a:schemeClr val="tx1"/>
              </a:buClr>
              <a:buSzPct val="100000"/>
              <a:buFont typeface="+mj-lt"/>
              <a:buAutoNum type="arabicPeriod" startAt="7"/>
              <a:defRPr/>
            </a:pPr>
            <a:r>
              <a:rPr lang="en-US" dirty="0">
                <a:solidFill>
                  <a:schemeClr val="tx1"/>
                </a:solidFill>
              </a:rPr>
              <a:t>How do you solve this?</a:t>
            </a:r>
          </a:p>
          <a:p>
            <a:pPr marL="776810" lvl="1" indent="-514350">
              <a:lnSpc>
                <a:spcPct val="100000"/>
              </a:lnSpc>
              <a:spcBef>
                <a:spcPts val="0"/>
              </a:spcBef>
              <a:buClr>
                <a:schemeClr val="tx1"/>
              </a:buClr>
              <a:buSzPct val="100000"/>
              <a:buFont typeface="+mj-lt"/>
              <a:buAutoNum type="arabicPeriod" startAt="7"/>
              <a:defRPr/>
            </a:pPr>
            <a:r>
              <a:rPr lang="en-US" dirty="0">
                <a:solidFill>
                  <a:schemeClr val="tx1"/>
                </a:solidFill>
              </a:rPr>
              <a:t>How do you add letters?</a:t>
            </a:r>
          </a:p>
          <a:p>
            <a:pPr marL="776810" lvl="1" indent="-514350">
              <a:lnSpc>
                <a:spcPct val="100000"/>
              </a:lnSpc>
              <a:spcBef>
                <a:spcPts val="0"/>
              </a:spcBef>
              <a:buClr>
                <a:schemeClr val="tx1"/>
              </a:buClr>
              <a:buSzPct val="100000"/>
              <a:buFont typeface="+mj-lt"/>
              <a:buAutoNum type="arabicPeriod" startAt="7"/>
              <a:defRPr/>
            </a:pPr>
            <a:r>
              <a:rPr lang="en-US" dirty="0">
                <a:solidFill>
                  <a:schemeClr val="tx1"/>
                </a:solidFill>
              </a:rPr>
              <a:t>What are the values of the letters?</a:t>
            </a:r>
            <a:br>
              <a:rPr lang="en-US" dirty="0">
                <a:solidFill>
                  <a:schemeClr val="tx1"/>
                </a:solidFill>
              </a:rPr>
            </a:br>
            <a:r>
              <a:rPr lang="en-US" dirty="0">
                <a:solidFill>
                  <a:schemeClr val="tx1"/>
                </a:solidFill>
              </a:rPr>
              <a:t>What formula is used?</a:t>
            </a:r>
          </a:p>
          <a:p>
            <a:pPr marL="776810" lvl="1" indent="-514350">
              <a:buClr>
                <a:srgbClr val="629DD1"/>
              </a:buClr>
              <a:buSzPts val="2000"/>
              <a:buFont typeface="+mj-lt"/>
              <a:buAutoNum type="arabicPeriod" startAt="7"/>
            </a:pPr>
            <a:endParaRPr lang="en-US" sz="1800" dirty="0" smtClean="0">
              <a:solidFill>
                <a:srgbClr val="000000"/>
              </a:solidFill>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02750" y="4194277"/>
            <a:ext cx="2552700" cy="25973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0445" y="4493686"/>
            <a:ext cx="2078542" cy="2116506"/>
          </a:xfrm>
          <a:prstGeom prst="rect">
            <a:avLst/>
          </a:prstGeom>
        </p:spPr>
      </p:pic>
    </p:spTree>
    <p:extLst>
      <p:ext uri="{BB962C8B-B14F-4D97-AF65-F5344CB8AC3E}">
        <p14:creationId xmlns:p14="http://schemas.microsoft.com/office/powerpoint/2010/main" val="2992582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lgn="ctr">
              <a:buSzPts val="4400"/>
            </a:pPr>
            <a:r>
              <a:rPr lang="en" sz="5333" dirty="0"/>
              <a:t>Classroom Example:</a:t>
            </a:r>
            <a:br>
              <a:rPr lang="en" sz="5333" dirty="0"/>
            </a:br>
            <a:r>
              <a:rPr lang="en-US" sz="5333" dirty="0" smtClean="0"/>
              <a:t>Algebra II &amp; III</a:t>
            </a:r>
            <a:endParaRPr sz="5333" dirty="0"/>
          </a:p>
        </p:txBody>
      </p:sp>
      <p:sp>
        <p:nvSpPr>
          <p:cNvPr id="420" name="Google Shape;420;p52"/>
          <p:cNvSpPr txBox="1">
            <a:spLocks noGrp="1"/>
          </p:cNvSpPr>
          <p:nvPr>
            <p:ph type="body" idx="1"/>
          </p:nvPr>
        </p:nvSpPr>
        <p:spPr>
          <a:xfrm>
            <a:off x="664381" y="2275031"/>
            <a:ext cx="10326800" cy="4116400"/>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4000" u="sng" dirty="0">
                <a:solidFill>
                  <a:schemeClr val="dk1"/>
                </a:solidFill>
              </a:rPr>
              <a:t>Teacher</a:t>
            </a:r>
            <a:r>
              <a:rPr lang="en" sz="4000" dirty="0">
                <a:solidFill>
                  <a:schemeClr val="dk1"/>
                </a:solidFill>
              </a:rPr>
              <a:t>: </a:t>
            </a:r>
            <a:r>
              <a:rPr lang="en-US" sz="4000" dirty="0" smtClean="0">
                <a:solidFill>
                  <a:schemeClr val="dk1"/>
                </a:solidFill>
              </a:rPr>
              <a:t>Jessica Brewer</a:t>
            </a:r>
            <a:r>
              <a:rPr lang="en" sz="4000" dirty="0" smtClean="0">
                <a:solidFill>
                  <a:schemeClr val="dk1"/>
                </a:solidFill>
              </a:rPr>
              <a:t>, </a:t>
            </a:r>
            <a:r>
              <a:rPr lang="en-US" sz="4000" dirty="0" smtClean="0">
                <a:solidFill>
                  <a:schemeClr val="dk1"/>
                </a:solidFill>
              </a:rPr>
              <a:t>Booneville, KY</a:t>
            </a:r>
            <a:endParaRPr dirty="0"/>
          </a:p>
          <a:p>
            <a:pPr marL="0" indent="0">
              <a:buSzPts val="2250"/>
              <a:buNone/>
            </a:pPr>
            <a:r>
              <a:rPr lang="en" sz="4000" u="sng" dirty="0">
                <a:solidFill>
                  <a:schemeClr val="dk1"/>
                </a:solidFill>
              </a:rPr>
              <a:t>Topic</a:t>
            </a:r>
            <a:r>
              <a:rPr lang="en" sz="4000" dirty="0">
                <a:solidFill>
                  <a:schemeClr val="dk1"/>
                </a:solidFill>
              </a:rPr>
              <a:t>: </a:t>
            </a:r>
            <a:r>
              <a:rPr lang="en-US" sz="4000" dirty="0" smtClean="0">
                <a:solidFill>
                  <a:schemeClr val="dk1"/>
                </a:solidFill>
              </a:rPr>
              <a:t>Graphing </a:t>
            </a:r>
            <a:endParaRPr dirty="0"/>
          </a:p>
          <a:p>
            <a:pPr marL="0" indent="0">
              <a:buSzPts val="2250"/>
              <a:buNone/>
            </a:pPr>
            <a:r>
              <a:rPr lang="en" sz="4000" u="sng" dirty="0">
                <a:solidFill>
                  <a:schemeClr val="dk1"/>
                </a:solidFill>
              </a:rPr>
              <a:t>Purpose</a:t>
            </a:r>
            <a:r>
              <a:rPr lang="en" sz="4000" dirty="0">
                <a:solidFill>
                  <a:schemeClr val="dk1"/>
                </a:solidFill>
              </a:rPr>
              <a:t>: </a:t>
            </a:r>
            <a:r>
              <a:rPr lang="en" sz="4000" dirty="0" smtClean="0">
                <a:solidFill>
                  <a:schemeClr val="dk1"/>
                </a:solidFill>
              </a:rPr>
              <a:t>To</a:t>
            </a:r>
            <a:r>
              <a:rPr lang="en-US" sz="4000" dirty="0" smtClean="0">
                <a:solidFill>
                  <a:schemeClr val="dk1"/>
                </a:solidFill>
              </a:rPr>
              <a:t> discover different types of graphs and practice describing them </a:t>
            </a:r>
            <a:endParaRPr sz="4000" dirty="0"/>
          </a:p>
        </p:txBody>
      </p:sp>
      <p:sp>
        <p:nvSpPr>
          <p:cNvPr id="4" name="TextBox 3">
            <a:hlinkClick r:id="rId3" action="ppaction://hlinksldjump"/>
          </p:cNvPr>
          <p:cNvSpPr txBox="1"/>
          <p:nvPr/>
        </p:nvSpPr>
        <p:spPr>
          <a:xfrm>
            <a:off x="9244484" y="6154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884564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3"/>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5333">
                <a:solidFill>
                  <a:srgbClr val="629DD1"/>
                </a:solidFill>
              </a:rPr>
              <a:t>Question Focus</a:t>
            </a:r>
            <a:endParaRPr/>
          </a:p>
        </p:txBody>
      </p:sp>
      <p:sp>
        <p:nvSpPr>
          <p:cNvPr id="426" name="Google Shape;426;p53"/>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427" name="Google Shape;427;p53"/>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sp>
        <p:nvSpPr>
          <p:cNvPr id="428" name="Google Shape;428;p53"/>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endParaRPr sz="240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6400" y="1839933"/>
            <a:ext cx="7035800" cy="3581400"/>
          </a:xfrm>
          <a:prstGeom prst="rect">
            <a:avLst/>
          </a:prstGeom>
        </p:spPr>
      </p:pic>
      <p:sp>
        <p:nvSpPr>
          <p:cNvPr id="9" name="Google Shape;430;p53"/>
          <p:cNvSpPr txBox="1"/>
          <p:nvPr/>
        </p:nvSpPr>
        <p:spPr>
          <a:xfrm>
            <a:off x="6096000" y="6211000"/>
            <a:ext cx="5971200" cy="492400"/>
          </a:xfrm>
          <a:prstGeom prst="rect">
            <a:avLst/>
          </a:prstGeom>
          <a:noFill/>
          <a:ln>
            <a:noFill/>
          </a:ln>
        </p:spPr>
        <p:txBody>
          <a:bodyPr spcFirstLastPara="1" wrap="square" lIns="121900" tIns="60933" rIns="121900" bIns="60933" anchor="t" anchorCtr="0">
            <a:noAutofit/>
          </a:bodyPr>
          <a:lstStyle/>
          <a:p>
            <a:pPr>
              <a:buClr>
                <a:srgbClr val="000000"/>
              </a:buClr>
              <a:buSzPts val="1800"/>
            </a:pPr>
            <a:r>
              <a:rPr lang="en" sz="1600" b="1" dirty="0">
                <a:solidFill>
                  <a:prstClr val="black"/>
                </a:solidFill>
                <a:latin typeface="Rockwell"/>
                <a:ea typeface="Rockwell"/>
                <a:cs typeface="Rockwell"/>
                <a:sym typeface="Rockwell"/>
              </a:rPr>
              <a:t>Image Source: </a:t>
            </a:r>
            <a:r>
              <a:rPr lang="en" sz="1600" dirty="0">
                <a:solidFill>
                  <a:prstClr val="black"/>
                </a:solidFill>
                <a:hlinkClick r:id="rId4"/>
              </a:rPr>
              <a:t>https://twitter.com/jessicabrewer04/status/1033062227383906310</a:t>
            </a:r>
            <a:r>
              <a:rPr lang="en-US" sz="1600" dirty="0">
                <a:solidFill>
                  <a:prstClr val="black"/>
                </a:solidFill>
              </a:rPr>
              <a:t> </a:t>
            </a:r>
            <a:r>
              <a:rPr lang="en" sz="1600" dirty="0">
                <a:solidFill>
                  <a:srgbClr val="14171A"/>
                </a:solidFill>
                <a:highlight>
                  <a:srgbClr val="E6ECF0"/>
                </a:highlight>
                <a:latin typeface="Rockwell"/>
                <a:ea typeface="Rockwell"/>
                <a:cs typeface="Rockwell"/>
                <a:sym typeface="Rockwell"/>
              </a:rPr>
              <a:t> </a:t>
            </a:r>
            <a:endParaRPr sz="1600" dirty="0">
              <a:solidFill>
                <a:srgbClr val="000000"/>
              </a:solidFill>
              <a:latin typeface="Rockwell"/>
              <a:ea typeface="Rockwell"/>
              <a:cs typeface="Rockwell"/>
              <a:sym typeface="Rockwell"/>
            </a:endParaRPr>
          </a:p>
        </p:txBody>
      </p:sp>
    </p:spTree>
    <p:extLst>
      <p:ext uri="{BB962C8B-B14F-4D97-AF65-F5344CB8AC3E}">
        <p14:creationId xmlns:p14="http://schemas.microsoft.com/office/powerpoint/2010/main" val="1895508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4"/>
          <p:cNvSpPr txBox="1">
            <a:spLocks noGrp="1"/>
          </p:cNvSpPr>
          <p:nvPr>
            <p:ph type="title"/>
          </p:nvPr>
        </p:nvSpPr>
        <p:spPr>
          <a:xfrm>
            <a:off x="602525" y="421388"/>
            <a:ext cx="10075200" cy="1116000"/>
          </a:xfrm>
          <a:prstGeom prst="rect">
            <a:avLst/>
          </a:prstGeom>
          <a:noFill/>
          <a:ln>
            <a:noFill/>
          </a:ln>
        </p:spPr>
        <p:txBody>
          <a:bodyPr spcFirstLastPara="1" vert="horz" wrap="square" lIns="121900" tIns="60933" rIns="121900" bIns="60933" rtlCol="0" anchor="t" anchorCtr="0">
            <a:noAutofit/>
          </a:bodyPr>
          <a:lstStyle/>
          <a:p>
            <a:pPr>
              <a:buSzPts val="4400"/>
            </a:pPr>
            <a:r>
              <a:rPr lang="en" sz="5333" dirty="0"/>
              <a:t>Student Questions</a:t>
            </a:r>
            <a:endParaRPr sz="5333" dirty="0"/>
          </a:p>
        </p:txBody>
      </p:sp>
      <p:sp>
        <p:nvSpPr>
          <p:cNvPr id="436" name="Google Shape;436;p54"/>
          <p:cNvSpPr txBox="1">
            <a:spLocks noGrp="1"/>
          </p:cNvSpPr>
          <p:nvPr>
            <p:ph type="body" idx="2"/>
          </p:nvPr>
        </p:nvSpPr>
        <p:spPr>
          <a:xfrm>
            <a:off x="215733" y="979387"/>
            <a:ext cx="5620291" cy="5555884"/>
          </a:xfrm>
          <a:prstGeom prst="rect">
            <a:avLst/>
          </a:prstGeom>
          <a:noFill/>
          <a:ln>
            <a:noFill/>
          </a:ln>
        </p:spPr>
        <p:txBody>
          <a:bodyPr spcFirstLastPara="1" vert="horz" wrap="square" lIns="121900" tIns="60933" rIns="121900" bIns="60933" rtlCol="0" anchor="t" anchorCtr="0">
            <a:noAutofit/>
          </a:bodyPr>
          <a:lstStyle/>
          <a:p>
            <a:pPr marL="0" indent="0">
              <a:spcBef>
                <a:spcPts val="800"/>
              </a:spcBef>
              <a:buNone/>
            </a:pPr>
            <a:r>
              <a:rPr lang="en-US" u="sng" dirty="0" smtClean="0">
                <a:solidFill>
                  <a:schemeClr val="tx1"/>
                </a:solidFill>
              </a:rPr>
              <a:t>Algebra II:</a:t>
            </a:r>
            <a:endParaRPr u="sng" dirty="0">
              <a:solidFill>
                <a:schemeClr val="tx1"/>
              </a:solidFill>
            </a:endParaRPr>
          </a:p>
          <a:p>
            <a:pPr marL="776810" lvl="1" indent="-514350">
              <a:buClr>
                <a:schemeClr val="tx1"/>
              </a:buClr>
              <a:buSzPct val="100000"/>
              <a:buFont typeface="+mj-lt"/>
              <a:buAutoNum type="arabicPeriod"/>
            </a:pPr>
            <a:r>
              <a:rPr lang="en-US" sz="1800" b="1" dirty="0" smtClean="0">
                <a:solidFill>
                  <a:srgbClr val="000000"/>
                </a:solidFill>
              </a:rPr>
              <a:t>Why do some graphs have “notches”?</a:t>
            </a:r>
            <a:endParaRPr sz="1800" b="1" dirty="0"/>
          </a:p>
          <a:p>
            <a:pPr marL="776810" lvl="1" indent="-514350">
              <a:buClr>
                <a:schemeClr val="tx1"/>
              </a:buClr>
              <a:buSzPct val="100000"/>
              <a:buFont typeface="+mj-lt"/>
              <a:buAutoNum type="arabicPeriod"/>
            </a:pPr>
            <a:r>
              <a:rPr lang="en-US" sz="1800" dirty="0" smtClean="0">
                <a:solidFill>
                  <a:srgbClr val="000000"/>
                </a:solidFill>
              </a:rPr>
              <a:t>Why are there huge falls?</a:t>
            </a:r>
          </a:p>
          <a:p>
            <a:pPr marL="776810" lvl="1" indent="-514350">
              <a:buClr>
                <a:schemeClr val="tx1"/>
              </a:buClr>
              <a:buSzPct val="100000"/>
              <a:buFont typeface="+mj-lt"/>
              <a:buAutoNum type="arabicPeriod"/>
            </a:pPr>
            <a:r>
              <a:rPr lang="en-US" sz="1800" dirty="0" smtClean="0">
                <a:solidFill>
                  <a:srgbClr val="000000"/>
                </a:solidFill>
              </a:rPr>
              <a:t>How do you determine the slope in graph C?</a:t>
            </a:r>
          </a:p>
          <a:p>
            <a:pPr marL="776810" lvl="1" indent="-514350">
              <a:buClr>
                <a:schemeClr val="tx1"/>
              </a:buClr>
              <a:buSzPct val="100000"/>
              <a:buFont typeface="+mj-lt"/>
              <a:buAutoNum type="arabicPeriod"/>
            </a:pPr>
            <a:r>
              <a:rPr lang="en-US" sz="1800" dirty="0" smtClean="0">
                <a:solidFill>
                  <a:srgbClr val="000000"/>
                </a:solidFill>
              </a:rPr>
              <a:t>How do you determine if slope is increasing or decreasing?</a:t>
            </a:r>
          </a:p>
          <a:p>
            <a:pPr marL="776810" lvl="1" indent="-514350">
              <a:buClr>
                <a:schemeClr val="tx1"/>
              </a:buClr>
              <a:buSzPct val="100000"/>
              <a:buFont typeface="+mj-lt"/>
              <a:buAutoNum type="arabicPeriod"/>
            </a:pPr>
            <a:r>
              <a:rPr lang="en-US" sz="1800" dirty="0" smtClean="0">
                <a:solidFill>
                  <a:srgbClr val="000000"/>
                </a:solidFill>
              </a:rPr>
              <a:t>Is graph A linear? If so, how?</a:t>
            </a:r>
            <a:endParaRPr sz="1800" dirty="0">
              <a:solidFill>
                <a:srgbClr val="000000"/>
              </a:solidFill>
            </a:endParaRPr>
          </a:p>
          <a:p>
            <a:pPr marL="776810" lvl="1" indent="-514350">
              <a:buClr>
                <a:schemeClr val="tx1"/>
              </a:buClr>
              <a:buSzPct val="100000"/>
              <a:buFont typeface="+mj-lt"/>
              <a:buAutoNum type="arabicPeriod"/>
            </a:pPr>
            <a:r>
              <a:rPr lang="en-US" sz="1800" dirty="0" smtClean="0">
                <a:solidFill>
                  <a:srgbClr val="000000"/>
                </a:solidFill>
              </a:rPr>
              <a:t>Why is graph D going up?</a:t>
            </a:r>
          </a:p>
          <a:p>
            <a:pPr marL="776810" lvl="1" indent="-514350">
              <a:buClr>
                <a:schemeClr val="tx1"/>
              </a:buClr>
              <a:buSzPct val="100000"/>
              <a:buFont typeface="+mj-lt"/>
              <a:buAutoNum type="arabicPeriod"/>
            </a:pPr>
            <a:r>
              <a:rPr lang="en" sz="1800" b="1" dirty="0" smtClean="0">
                <a:solidFill>
                  <a:srgbClr val="000000"/>
                </a:solidFill>
              </a:rPr>
              <a:t>W</a:t>
            </a:r>
            <a:r>
              <a:rPr lang="en-US" sz="1800" b="1" dirty="0" smtClean="0">
                <a:solidFill>
                  <a:srgbClr val="000000"/>
                </a:solidFill>
              </a:rPr>
              <a:t>hat are the graphs based off of?</a:t>
            </a:r>
          </a:p>
          <a:p>
            <a:pPr marL="776810" lvl="1" indent="-514350">
              <a:buClr>
                <a:schemeClr val="tx1"/>
              </a:buClr>
              <a:buSzPct val="100000"/>
              <a:buFont typeface="+mj-lt"/>
              <a:buAutoNum type="arabicPeriod"/>
            </a:pPr>
            <a:r>
              <a:rPr lang="en-US" sz="1800" b="1" dirty="0" smtClean="0">
                <a:solidFill>
                  <a:srgbClr val="000000"/>
                </a:solidFill>
              </a:rPr>
              <a:t>How do you know what to graph?</a:t>
            </a:r>
          </a:p>
          <a:p>
            <a:pPr marL="776810" lvl="1" indent="-514350">
              <a:buClr>
                <a:schemeClr val="tx1"/>
              </a:buClr>
              <a:buSzPct val="100000"/>
              <a:buFont typeface="+mj-lt"/>
              <a:buAutoNum type="arabicPeriod"/>
            </a:pPr>
            <a:r>
              <a:rPr lang="en-US" sz="1800" b="1" dirty="0" smtClean="0">
                <a:solidFill>
                  <a:srgbClr val="000000"/>
                </a:solidFill>
              </a:rPr>
              <a:t>What are the graphs describing?</a:t>
            </a:r>
          </a:p>
          <a:p>
            <a:pPr marL="776810" lvl="1" indent="-514350">
              <a:buClr>
                <a:schemeClr val="tx1"/>
              </a:buClr>
              <a:buSzPct val="100000"/>
              <a:buFont typeface="+mj-lt"/>
              <a:buAutoNum type="arabicPeriod"/>
            </a:pPr>
            <a:r>
              <a:rPr lang="en-US" sz="1800" b="1" dirty="0" smtClean="0">
                <a:solidFill>
                  <a:srgbClr val="000000"/>
                </a:solidFill>
              </a:rPr>
              <a:t>Where are the points located if they were plotted?</a:t>
            </a:r>
          </a:p>
          <a:p>
            <a:pPr marL="776810" lvl="1" indent="-514350">
              <a:buClr>
                <a:schemeClr val="tx1"/>
              </a:buClr>
              <a:buSzPct val="100000"/>
              <a:buFont typeface="+mj-lt"/>
              <a:buAutoNum type="arabicPeriod"/>
            </a:pPr>
            <a:r>
              <a:rPr lang="en-US" sz="1800" dirty="0" smtClean="0">
                <a:solidFill>
                  <a:srgbClr val="000000"/>
                </a:solidFill>
              </a:rPr>
              <a:t>What do these graphs have to do with the QFT?</a:t>
            </a:r>
          </a:p>
          <a:p>
            <a:pPr marL="776810" lvl="1" indent="-514350">
              <a:buClr>
                <a:schemeClr val="tx1"/>
              </a:buClr>
              <a:buSzPct val="100000"/>
              <a:buFont typeface="+mj-lt"/>
              <a:buAutoNum type="arabicPeriod"/>
            </a:pPr>
            <a:r>
              <a:rPr lang="en-US" sz="1800" b="1" dirty="0" smtClean="0">
                <a:solidFill>
                  <a:srgbClr val="000000"/>
                </a:solidFill>
              </a:rPr>
              <a:t>How do you describe a graph?</a:t>
            </a:r>
            <a:endParaRPr sz="1800" b="1" dirty="0">
              <a:solidFill>
                <a:srgbClr val="000000"/>
              </a:solidFill>
            </a:endParaRPr>
          </a:p>
        </p:txBody>
      </p:sp>
      <p:sp>
        <p:nvSpPr>
          <p:cNvPr id="5" name="Google Shape;436;p54"/>
          <p:cNvSpPr txBox="1">
            <a:spLocks noGrp="1"/>
          </p:cNvSpPr>
          <p:nvPr>
            <p:ph type="body" idx="2"/>
          </p:nvPr>
        </p:nvSpPr>
        <p:spPr>
          <a:xfrm>
            <a:off x="5836024" y="1214681"/>
            <a:ext cx="5620291" cy="3027837"/>
          </a:xfrm>
          <a:prstGeom prst="rect">
            <a:avLst/>
          </a:prstGeom>
          <a:noFill/>
          <a:ln>
            <a:noFill/>
          </a:ln>
        </p:spPr>
        <p:txBody>
          <a:bodyPr spcFirstLastPara="1" vert="horz" wrap="square" lIns="121900" tIns="60933" rIns="121900" bIns="60933" rtlCol="0" anchor="t" anchorCtr="0">
            <a:noAutofit/>
          </a:bodyPr>
          <a:lstStyle/>
          <a:p>
            <a:pPr marL="776810" lvl="1" indent="-514350">
              <a:buClr>
                <a:schemeClr val="tx1"/>
              </a:buClr>
              <a:buSzPct val="100000"/>
              <a:buFont typeface="+mj-lt"/>
              <a:buAutoNum type="arabicPeriod" startAt="13"/>
            </a:pPr>
            <a:r>
              <a:rPr lang="en-US" sz="1800" b="1" dirty="0" smtClean="0">
                <a:solidFill>
                  <a:srgbClr val="000000"/>
                </a:solidFill>
              </a:rPr>
              <a:t>What were the graphs for?</a:t>
            </a:r>
          </a:p>
          <a:p>
            <a:pPr marL="776810" lvl="1" indent="-514350">
              <a:buClr>
                <a:schemeClr val="tx1"/>
              </a:buClr>
              <a:buSzPct val="100000"/>
              <a:buFont typeface="+mj-lt"/>
              <a:buAutoNum type="arabicPeriod" startAt="13"/>
            </a:pPr>
            <a:r>
              <a:rPr lang="en-US" sz="1800" dirty="0" smtClean="0">
                <a:solidFill>
                  <a:srgbClr val="000000"/>
                </a:solidFill>
              </a:rPr>
              <a:t>What are the slopes of the graphs?</a:t>
            </a:r>
          </a:p>
          <a:p>
            <a:pPr marL="776810" lvl="1" indent="-514350">
              <a:buClr>
                <a:schemeClr val="tx1"/>
              </a:buClr>
              <a:buSzPct val="100000"/>
              <a:buFont typeface="+mj-lt"/>
              <a:buAutoNum type="arabicPeriod" startAt="13"/>
            </a:pPr>
            <a:r>
              <a:rPr lang="en-US" sz="1800" dirty="0" smtClean="0">
                <a:solidFill>
                  <a:srgbClr val="000000"/>
                </a:solidFill>
              </a:rPr>
              <a:t>Why does graph F look so  “sad”?</a:t>
            </a:r>
          </a:p>
          <a:p>
            <a:pPr marL="776810" lvl="1" indent="-514350">
              <a:buClr>
                <a:schemeClr val="tx1"/>
              </a:buClr>
              <a:buSzPct val="100000"/>
              <a:buFont typeface="+mj-lt"/>
              <a:buAutoNum type="arabicPeriod" startAt="13"/>
            </a:pPr>
            <a:r>
              <a:rPr lang="en-US" sz="1800" dirty="0" smtClean="0">
                <a:solidFill>
                  <a:srgbClr val="000000"/>
                </a:solidFill>
              </a:rPr>
              <a:t>Why do all the lines look so different?</a:t>
            </a:r>
          </a:p>
          <a:p>
            <a:pPr marL="776810" lvl="1" indent="-514350">
              <a:buClr>
                <a:schemeClr val="tx1"/>
              </a:buClr>
              <a:buSzPct val="100000"/>
              <a:buFont typeface="+mj-lt"/>
              <a:buAutoNum type="arabicPeriod" startAt="13"/>
            </a:pPr>
            <a:r>
              <a:rPr lang="en-US" sz="1800" b="1" dirty="0" smtClean="0">
                <a:solidFill>
                  <a:srgbClr val="000000"/>
                </a:solidFill>
              </a:rPr>
              <a:t>How do you know where to plot?</a:t>
            </a:r>
          </a:p>
          <a:p>
            <a:pPr marL="776810" lvl="1" indent="-514350">
              <a:buClr>
                <a:schemeClr val="tx1"/>
              </a:buClr>
              <a:buSzPct val="100000"/>
              <a:buFont typeface="+mj-lt"/>
              <a:buAutoNum type="arabicPeriod" startAt="13"/>
            </a:pPr>
            <a:r>
              <a:rPr lang="en-US" sz="1800" dirty="0" smtClean="0">
                <a:solidFill>
                  <a:srgbClr val="000000"/>
                </a:solidFill>
              </a:rPr>
              <a:t>How is this important?</a:t>
            </a:r>
          </a:p>
          <a:p>
            <a:pPr marL="776810" lvl="1" indent="-514350">
              <a:buClr>
                <a:schemeClr val="tx1"/>
              </a:buClr>
              <a:buSzPct val="100000"/>
              <a:buFont typeface="+mj-lt"/>
              <a:buAutoNum type="arabicPeriod" startAt="13"/>
            </a:pPr>
            <a:r>
              <a:rPr lang="en-US" sz="1800" dirty="0" smtClean="0">
                <a:solidFill>
                  <a:srgbClr val="000000"/>
                </a:solidFill>
              </a:rPr>
              <a:t>Why are they labelled A, B, C, D?</a:t>
            </a:r>
          </a:p>
          <a:p>
            <a:pPr marL="776810" lvl="1" indent="-514350">
              <a:buClr>
                <a:srgbClr val="629DD1"/>
              </a:buClr>
              <a:buSzPts val="2000"/>
              <a:buFont typeface="+mj-lt"/>
              <a:buAutoNum type="arabicPeriod" startAt="13"/>
            </a:pPr>
            <a:endParaRPr lang="en-US" sz="1800" dirty="0" smtClean="0">
              <a:solidFill>
                <a:srgbClr val="000000"/>
              </a:solidFill>
            </a:endParaRPr>
          </a:p>
        </p:txBody>
      </p:sp>
      <p:sp>
        <p:nvSpPr>
          <p:cNvPr id="6" name="Google Shape;436;p54"/>
          <p:cNvSpPr txBox="1">
            <a:spLocks noGrp="1"/>
          </p:cNvSpPr>
          <p:nvPr>
            <p:ph type="body" idx="2"/>
          </p:nvPr>
        </p:nvSpPr>
        <p:spPr>
          <a:xfrm>
            <a:off x="5640125" y="3919811"/>
            <a:ext cx="5620291" cy="3027837"/>
          </a:xfrm>
          <a:prstGeom prst="rect">
            <a:avLst/>
          </a:prstGeom>
          <a:noFill/>
          <a:ln>
            <a:noFill/>
          </a:ln>
        </p:spPr>
        <p:txBody>
          <a:bodyPr spcFirstLastPara="1" vert="horz" wrap="square" lIns="121900" tIns="60933" rIns="121900" bIns="60933" rtlCol="0" anchor="t" anchorCtr="0">
            <a:noAutofit/>
          </a:bodyPr>
          <a:lstStyle/>
          <a:p>
            <a:pPr marL="0" indent="0">
              <a:spcBef>
                <a:spcPts val="800"/>
              </a:spcBef>
              <a:buNone/>
            </a:pPr>
            <a:r>
              <a:rPr lang="en-US" u="sng" dirty="0" smtClean="0">
                <a:solidFill>
                  <a:schemeClr val="tx1"/>
                </a:solidFill>
              </a:rPr>
              <a:t>Algebra III:</a:t>
            </a:r>
            <a:endParaRPr u="sng" dirty="0">
              <a:solidFill>
                <a:schemeClr val="tx1"/>
              </a:solidFill>
            </a:endParaRPr>
          </a:p>
          <a:p>
            <a:pPr marL="776810" lvl="1" indent="-514350">
              <a:buClr>
                <a:schemeClr val="tx1"/>
              </a:buClr>
              <a:buSzPct val="100000"/>
              <a:buFont typeface="+mj-lt"/>
              <a:buAutoNum type="arabicPeriod"/>
            </a:pPr>
            <a:r>
              <a:rPr lang="en-US" sz="1800" b="1" dirty="0" smtClean="0">
                <a:solidFill>
                  <a:srgbClr val="000000"/>
                </a:solidFill>
              </a:rPr>
              <a:t>Why do some graphs have tick marks?</a:t>
            </a:r>
          </a:p>
          <a:p>
            <a:pPr marL="776810" lvl="1" indent="-514350">
              <a:buClr>
                <a:schemeClr val="tx1"/>
              </a:buClr>
              <a:buSzPct val="100000"/>
              <a:buFont typeface="+mj-lt"/>
              <a:buAutoNum type="arabicPeriod"/>
            </a:pPr>
            <a:r>
              <a:rPr lang="en-US" sz="1800" b="1" dirty="0" smtClean="0">
                <a:solidFill>
                  <a:srgbClr val="000000"/>
                </a:solidFill>
              </a:rPr>
              <a:t>What do the graphs represent?</a:t>
            </a:r>
          </a:p>
          <a:p>
            <a:pPr marL="776810" lvl="1" indent="-514350">
              <a:buClr>
                <a:schemeClr val="tx1"/>
              </a:buClr>
              <a:buSzPct val="100000"/>
              <a:buFont typeface="+mj-lt"/>
              <a:buAutoNum type="arabicPeriod"/>
            </a:pPr>
            <a:r>
              <a:rPr lang="en-US" sz="1800" b="1" dirty="0" smtClean="0">
                <a:solidFill>
                  <a:srgbClr val="000000"/>
                </a:solidFill>
              </a:rPr>
              <a:t>How can graphs help gather evidence?</a:t>
            </a:r>
          </a:p>
          <a:p>
            <a:pPr marL="776810" lvl="1" indent="-514350">
              <a:buClr>
                <a:schemeClr val="tx1"/>
              </a:buClr>
              <a:buSzPct val="100000"/>
              <a:buFont typeface="+mj-lt"/>
              <a:buAutoNum type="arabicPeriod"/>
            </a:pPr>
            <a:r>
              <a:rPr lang="en-US" sz="1800" dirty="0" smtClean="0">
                <a:solidFill>
                  <a:srgbClr val="000000"/>
                </a:solidFill>
              </a:rPr>
              <a:t>Why does graph C fluctuate so much?</a:t>
            </a:r>
          </a:p>
          <a:p>
            <a:pPr marL="776810" lvl="1" indent="-514350">
              <a:buClr>
                <a:schemeClr val="tx1"/>
              </a:buClr>
              <a:buSzPct val="100000"/>
              <a:buFont typeface="+mj-lt"/>
              <a:buAutoNum type="arabicPeriod"/>
            </a:pPr>
            <a:r>
              <a:rPr lang="en-US" sz="1800" dirty="0" smtClean="0">
                <a:solidFill>
                  <a:srgbClr val="000000"/>
                </a:solidFill>
              </a:rPr>
              <a:t>Why does graph D increase, decrease, then stay steady?</a:t>
            </a:r>
          </a:p>
          <a:p>
            <a:pPr marL="776810" lvl="1" indent="-514350">
              <a:buClr>
                <a:schemeClr val="tx1"/>
              </a:buClr>
              <a:buSzPct val="100000"/>
              <a:buFont typeface="+mj-lt"/>
              <a:buAutoNum type="arabicPeriod"/>
            </a:pPr>
            <a:r>
              <a:rPr lang="en-US" sz="1800" dirty="0" smtClean="0">
                <a:solidFill>
                  <a:srgbClr val="000000"/>
                </a:solidFill>
              </a:rPr>
              <a:t>What is unique to each graph?</a:t>
            </a:r>
            <a:endParaRPr sz="1800" dirty="0"/>
          </a:p>
        </p:txBody>
      </p:sp>
    </p:spTree>
    <p:extLst>
      <p:ext uri="{BB962C8B-B14F-4D97-AF65-F5344CB8AC3E}">
        <p14:creationId xmlns:p14="http://schemas.microsoft.com/office/powerpoint/2010/main" val="1308547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5"/>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lgn="ctr">
              <a:buSzPts val="4400"/>
            </a:pPr>
            <a:r>
              <a:rPr lang="en" sz="5333"/>
              <a:t>Classroom Example:</a:t>
            </a:r>
            <a:br>
              <a:rPr lang="en" sz="5333"/>
            </a:br>
            <a:r>
              <a:rPr lang="en" sz="5333"/>
              <a:t>High School</a:t>
            </a:r>
            <a:endParaRPr sz="5333"/>
          </a:p>
        </p:txBody>
      </p:sp>
      <p:sp>
        <p:nvSpPr>
          <p:cNvPr id="444" name="Google Shape;444;p55"/>
          <p:cNvSpPr txBox="1">
            <a:spLocks noGrp="1"/>
          </p:cNvSpPr>
          <p:nvPr>
            <p:ph type="body" idx="1"/>
          </p:nvPr>
        </p:nvSpPr>
        <p:spPr>
          <a:xfrm>
            <a:off x="851085" y="2306172"/>
            <a:ext cx="10382232" cy="4116400"/>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3733" u="sng" dirty="0">
                <a:solidFill>
                  <a:schemeClr val="dk1"/>
                </a:solidFill>
              </a:rPr>
              <a:t>Teacher</a:t>
            </a:r>
            <a:r>
              <a:rPr lang="en" sz="3733" dirty="0">
                <a:solidFill>
                  <a:schemeClr val="dk1"/>
                </a:solidFill>
              </a:rPr>
              <a:t>: Laura </a:t>
            </a:r>
            <a:r>
              <a:rPr lang="en" sz="3733" dirty="0" err="1">
                <a:solidFill>
                  <a:schemeClr val="dk1"/>
                </a:solidFill>
              </a:rPr>
              <a:t>Barzottini</a:t>
            </a:r>
            <a:r>
              <a:rPr lang="en" sz="3733" dirty="0">
                <a:solidFill>
                  <a:schemeClr val="dk1"/>
                </a:solidFill>
              </a:rPr>
              <a:t>, Cape Town, South Africa</a:t>
            </a:r>
            <a:endParaRPr sz="3733" dirty="0"/>
          </a:p>
          <a:p>
            <a:pPr marL="0" indent="0">
              <a:buSzPts val="2250"/>
              <a:buNone/>
            </a:pPr>
            <a:r>
              <a:rPr lang="en" sz="3733" u="sng" dirty="0">
                <a:solidFill>
                  <a:schemeClr val="dk1"/>
                </a:solidFill>
              </a:rPr>
              <a:t>Topic</a:t>
            </a:r>
            <a:r>
              <a:rPr lang="en" sz="3733" dirty="0">
                <a:solidFill>
                  <a:schemeClr val="dk1"/>
                </a:solidFill>
              </a:rPr>
              <a:t>: Geometry</a:t>
            </a:r>
            <a:endParaRPr sz="3733" dirty="0"/>
          </a:p>
          <a:p>
            <a:pPr marL="0" indent="0">
              <a:buSzPts val="2250"/>
              <a:buNone/>
            </a:pPr>
            <a:r>
              <a:rPr lang="en" sz="3733" u="sng" dirty="0">
                <a:solidFill>
                  <a:schemeClr val="dk1"/>
                </a:solidFill>
              </a:rPr>
              <a:t>Purpose</a:t>
            </a:r>
            <a:r>
              <a:rPr lang="en" sz="3733" dirty="0">
                <a:solidFill>
                  <a:schemeClr val="dk1"/>
                </a:solidFill>
              </a:rPr>
              <a:t>: </a:t>
            </a:r>
            <a:r>
              <a:rPr lang="en" sz="3733" dirty="0">
                <a:solidFill>
                  <a:schemeClr val="dk1"/>
                </a:solidFill>
                <a:highlight>
                  <a:srgbClr val="FFFFFF"/>
                </a:highlight>
              </a:rPr>
              <a:t>To introduce the concept of transforming shapes using a scale factor </a:t>
            </a:r>
            <a:endParaRPr sz="3733" dirty="0"/>
          </a:p>
        </p:txBody>
      </p:sp>
      <p:sp>
        <p:nvSpPr>
          <p:cNvPr id="4" name="TextBox 3">
            <a:hlinkClick r:id="rId3" action="ppaction://hlinksldjump"/>
          </p:cNvPr>
          <p:cNvSpPr txBox="1"/>
          <p:nvPr/>
        </p:nvSpPr>
        <p:spPr>
          <a:xfrm>
            <a:off x="9244484" y="6154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2129084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6"/>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5333">
                <a:solidFill>
                  <a:srgbClr val="629DD1"/>
                </a:solidFill>
              </a:rPr>
              <a:t>Question Focus</a:t>
            </a:r>
            <a:endParaRPr/>
          </a:p>
        </p:txBody>
      </p:sp>
      <p:sp>
        <p:nvSpPr>
          <p:cNvPr id="450" name="Google Shape;450;p56"/>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451" name="Google Shape;451;p56"/>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sp>
        <p:nvSpPr>
          <p:cNvPr id="452" name="Google Shape;452;p56"/>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endParaRPr sz="2400">
              <a:solidFill>
                <a:prstClr val="black"/>
              </a:solidFill>
            </a:endParaRPr>
          </a:p>
        </p:txBody>
      </p:sp>
      <p:pic>
        <p:nvPicPr>
          <p:cNvPr id="453" name="Google Shape;453;p56"/>
          <p:cNvPicPr preferRelativeResize="0"/>
          <p:nvPr/>
        </p:nvPicPr>
        <p:blipFill>
          <a:blip r:embed="rId3">
            <a:alphaModFix/>
          </a:blip>
          <a:stretch>
            <a:fillRect/>
          </a:stretch>
        </p:blipFill>
        <p:spPr>
          <a:xfrm>
            <a:off x="3858767" y="1477125"/>
            <a:ext cx="3935533" cy="4983575"/>
          </a:xfrm>
          <a:prstGeom prst="rect">
            <a:avLst/>
          </a:prstGeom>
          <a:noFill/>
          <a:ln>
            <a:noFill/>
          </a:ln>
        </p:spPr>
      </p:pic>
    </p:spTree>
    <p:extLst>
      <p:ext uri="{BB962C8B-B14F-4D97-AF65-F5344CB8AC3E}">
        <p14:creationId xmlns:p14="http://schemas.microsoft.com/office/powerpoint/2010/main" val="1966845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7"/>
          <p:cNvSpPr txBox="1">
            <a:spLocks noGrp="1"/>
          </p:cNvSpPr>
          <p:nvPr>
            <p:ph type="title"/>
          </p:nvPr>
        </p:nvSpPr>
        <p:spPr>
          <a:xfrm>
            <a:off x="602525" y="421388"/>
            <a:ext cx="10075200" cy="1116000"/>
          </a:xfrm>
          <a:prstGeom prst="rect">
            <a:avLst/>
          </a:prstGeom>
          <a:noFill/>
          <a:ln>
            <a:noFill/>
          </a:ln>
        </p:spPr>
        <p:txBody>
          <a:bodyPr spcFirstLastPara="1" vert="horz" wrap="square" lIns="121900" tIns="60933" rIns="121900" bIns="60933" rtlCol="0" anchor="t" anchorCtr="0">
            <a:noAutofit/>
          </a:bodyPr>
          <a:lstStyle/>
          <a:p>
            <a:pPr>
              <a:buSzPts val="4400"/>
            </a:pPr>
            <a:r>
              <a:rPr lang="en" sz="5333"/>
              <a:t>Student Questions</a:t>
            </a:r>
            <a:endParaRPr sz="5333"/>
          </a:p>
        </p:txBody>
      </p:sp>
      <p:sp>
        <p:nvSpPr>
          <p:cNvPr id="459" name="Google Shape;459;p57"/>
          <p:cNvSpPr txBox="1">
            <a:spLocks noGrp="1"/>
          </p:cNvSpPr>
          <p:nvPr>
            <p:ph type="body" idx="2"/>
          </p:nvPr>
        </p:nvSpPr>
        <p:spPr>
          <a:xfrm>
            <a:off x="5678251" y="768700"/>
            <a:ext cx="5890800" cy="3585600"/>
          </a:xfrm>
          <a:prstGeom prst="rect">
            <a:avLst/>
          </a:prstGeom>
          <a:noFill/>
          <a:ln>
            <a:noFill/>
          </a:ln>
        </p:spPr>
        <p:txBody>
          <a:bodyPr spcFirstLastPara="1" vert="horz" wrap="square" lIns="121900" tIns="60933" rIns="121900" bIns="60933" rtlCol="0" anchor="t" anchorCtr="0">
            <a:noAutofit/>
          </a:bodyPr>
          <a:lstStyle/>
          <a:p>
            <a:pPr marL="0" indent="0">
              <a:spcBef>
                <a:spcPts val="800"/>
              </a:spcBef>
              <a:buNone/>
            </a:pPr>
            <a:endParaRPr dirty="0"/>
          </a:p>
          <a:p>
            <a:pPr marL="609585" lvl="1" indent="-347125">
              <a:buClr>
                <a:srgbClr val="629DD1"/>
              </a:buClr>
              <a:buSzPts val="2000"/>
            </a:pPr>
            <a:r>
              <a:rPr lang="en" sz="2667" dirty="0">
                <a:solidFill>
                  <a:srgbClr val="000000"/>
                </a:solidFill>
              </a:rPr>
              <a:t>Are the shapes similar or congruent</a:t>
            </a:r>
            <a:r>
              <a:rPr lang="en" sz="2667" dirty="0" smtClean="0">
                <a:solidFill>
                  <a:srgbClr val="000000"/>
                </a:solidFill>
              </a:rPr>
              <a:t>?</a:t>
            </a:r>
            <a:endParaRPr lang="en-US" sz="2667" dirty="0">
              <a:solidFill>
                <a:srgbClr val="000000"/>
              </a:solidFill>
            </a:endParaRPr>
          </a:p>
          <a:p>
            <a:pPr marL="609585" lvl="1" indent="-347125">
              <a:buClr>
                <a:srgbClr val="629DD1"/>
              </a:buClr>
              <a:buSzPts val="2000"/>
            </a:pPr>
            <a:endParaRPr dirty="0"/>
          </a:p>
          <a:p>
            <a:pPr marL="609585" lvl="1" indent="-347125">
              <a:buClr>
                <a:srgbClr val="629DD1"/>
              </a:buClr>
              <a:buSzPts val="2000"/>
            </a:pPr>
            <a:r>
              <a:rPr lang="en" sz="2667" dirty="0">
                <a:solidFill>
                  <a:srgbClr val="000000"/>
                </a:solidFill>
              </a:rPr>
              <a:t>Why are some small and some big</a:t>
            </a:r>
            <a:r>
              <a:rPr lang="en" sz="2667" dirty="0" smtClean="0">
                <a:solidFill>
                  <a:srgbClr val="000000"/>
                </a:solidFill>
              </a:rPr>
              <a:t>?</a:t>
            </a:r>
            <a:endParaRPr lang="en-US" sz="2667" dirty="0" smtClean="0">
              <a:solidFill>
                <a:srgbClr val="000000"/>
              </a:solidFill>
            </a:endParaRPr>
          </a:p>
          <a:p>
            <a:pPr marL="609585" lvl="1" indent="-347125">
              <a:buClr>
                <a:srgbClr val="629DD1"/>
              </a:buClr>
              <a:buSzPts val="2000"/>
            </a:pPr>
            <a:endParaRPr sz="2667" dirty="0">
              <a:solidFill>
                <a:srgbClr val="000000"/>
              </a:solidFill>
            </a:endParaRPr>
          </a:p>
          <a:p>
            <a:pPr marL="609585" lvl="1" indent="-347125">
              <a:buClr>
                <a:srgbClr val="629DD1"/>
              </a:buClr>
              <a:buSzPts val="2000"/>
            </a:pPr>
            <a:r>
              <a:rPr lang="en" sz="2667" dirty="0">
                <a:solidFill>
                  <a:srgbClr val="000000"/>
                </a:solidFill>
              </a:rPr>
              <a:t>Are first shapes reflections?</a:t>
            </a:r>
            <a:endParaRPr sz="2667" dirty="0">
              <a:solidFill>
                <a:srgbClr val="000000"/>
              </a:solidFill>
            </a:endParaRPr>
          </a:p>
          <a:p>
            <a:pPr indent="0">
              <a:spcBef>
                <a:spcPts val="800"/>
              </a:spcBef>
              <a:buNone/>
            </a:pPr>
            <a:endParaRPr sz="2667" dirty="0">
              <a:solidFill>
                <a:srgbClr val="000000"/>
              </a:solidFill>
            </a:endParaRPr>
          </a:p>
        </p:txBody>
      </p:sp>
      <p:sp>
        <p:nvSpPr>
          <p:cNvPr id="460" name="Google Shape;460;p57"/>
          <p:cNvSpPr txBox="1">
            <a:spLocks noGrp="1"/>
          </p:cNvSpPr>
          <p:nvPr>
            <p:ph type="body" idx="2"/>
          </p:nvPr>
        </p:nvSpPr>
        <p:spPr>
          <a:xfrm>
            <a:off x="205200" y="875967"/>
            <a:ext cx="5890800" cy="3585600"/>
          </a:xfrm>
          <a:prstGeom prst="rect">
            <a:avLst/>
          </a:prstGeom>
          <a:noFill/>
          <a:ln>
            <a:noFill/>
          </a:ln>
        </p:spPr>
        <p:txBody>
          <a:bodyPr spcFirstLastPara="1" vert="horz" wrap="square" lIns="121900" tIns="60933" rIns="121900" bIns="60933" rtlCol="0" anchor="t" anchorCtr="0">
            <a:noAutofit/>
          </a:bodyPr>
          <a:lstStyle/>
          <a:p>
            <a:pPr marL="0" indent="0">
              <a:spcBef>
                <a:spcPts val="800"/>
              </a:spcBef>
              <a:buNone/>
            </a:pPr>
            <a:endParaRPr dirty="0"/>
          </a:p>
          <a:p>
            <a:pPr marL="609585" lvl="1" indent="-347125">
              <a:buClr>
                <a:srgbClr val="629DD1"/>
              </a:buClr>
              <a:buSzPts val="2000"/>
            </a:pPr>
            <a:r>
              <a:rPr lang="en" sz="2667" dirty="0">
                <a:solidFill>
                  <a:srgbClr val="000000"/>
                </a:solidFill>
              </a:rPr>
              <a:t>Why are these 2 </a:t>
            </a:r>
            <a:r>
              <a:rPr lang="en" sz="2667" dirty="0" err="1">
                <a:solidFill>
                  <a:srgbClr val="000000"/>
                </a:solidFill>
              </a:rPr>
              <a:t>triangulars</a:t>
            </a:r>
            <a:r>
              <a:rPr lang="en" sz="2667" dirty="0">
                <a:solidFill>
                  <a:srgbClr val="000000"/>
                </a:solidFill>
              </a:rPr>
              <a:t> not the same and why are the numbers not the same</a:t>
            </a:r>
            <a:r>
              <a:rPr lang="en" sz="2667" dirty="0" smtClean="0">
                <a:solidFill>
                  <a:srgbClr val="000000"/>
                </a:solidFill>
              </a:rPr>
              <a:t>?</a:t>
            </a:r>
            <a:endParaRPr lang="en-US" sz="2667" dirty="0" smtClean="0">
              <a:solidFill>
                <a:srgbClr val="000000"/>
              </a:solidFill>
            </a:endParaRPr>
          </a:p>
          <a:p>
            <a:pPr marL="609585" lvl="1" indent="-347125">
              <a:buClr>
                <a:srgbClr val="629DD1"/>
              </a:buClr>
              <a:buSzPts val="2000"/>
            </a:pPr>
            <a:endParaRPr dirty="0"/>
          </a:p>
          <a:p>
            <a:pPr marL="609585" lvl="1" indent="-347125">
              <a:buClr>
                <a:srgbClr val="629DD1"/>
              </a:buClr>
              <a:buSzPts val="2000"/>
            </a:pPr>
            <a:r>
              <a:rPr lang="en" sz="2667" dirty="0">
                <a:solidFill>
                  <a:srgbClr val="000000"/>
                </a:solidFill>
              </a:rPr>
              <a:t>Why are these shape the same and numbers are not the same</a:t>
            </a:r>
            <a:r>
              <a:rPr lang="en" sz="2667" dirty="0" smtClean="0">
                <a:solidFill>
                  <a:srgbClr val="000000"/>
                </a:solidFill>
              </a:rPr>
              <a:t>?</a:t>
            </a:r>
            <a:endParaRPr lang="en-US" sz="2667" dirty="0" smtClean="0">
              <a:solidFill>
                <a:srgbClr val="000000"/>
              </a:solidFill>
            </a:endParaRPr>
          </a:p>
          <a:p>
            <a:pPr marL="609585" lvl="1" indent="-347125">
              <a:buClr>
                <a:srgbClr val="629DD1"/>
              </a:buClr>
              <a:buSzPts val="2000"/>
            </a:pPr>
            <a:endParaRPr sz="2667" dirty="0">
              <a:solidFill>
                <a:srgbClr val="000000"/>
              </a:solidFill>
            </a:endParaRPr>
          </a:p>
          <a:p>
            <a:pPr marL="609585" lvl="1" indent="-347125">
              <a:buClr>
                <a:srgbClr val="629DD1"/>
              </a:buClr>
              <a:buSzPts val="2000"/>
            </a:pPr>
            <a:r>
              <a:rPr lang="en" sz="2667" dirty="0">
                <a:solidFill>
                  <a:srgbClr val="000000"/>
                </a:solidFill>
              </a:rPr>
              <a:t>Why is the other rectangular small and the other is big</a:t>
            </a:r>
            <a:r>
              <a:rPr lang="en" sz="2667" dirty="0" smtClean="0">
                <a:solidFill>
                  <a:srgbClr val="000000"/>
                </a:solidFill>
              </a:rPr>
              <a:t>?</a:t>
            </a:r>
            <a:endParaRPr lang="en-US" sz="2667" dirty="0" smtClean="0">
              <a:solidFill>
                <a:srgbClr val="000000"/>
              </a:solidFill>
            </a:endParaRPr>
          </a:p>
          <a:p>
            <a:pPr marL="609585" lvl="1" indent="-347125">
              <a:buClr>
                <a:srgbClr val="629DD1"/>
              </a:buClr>
              <a:buSzPts val="2000"/>
            </a:pPr>
            <a:endParaRPr sz="2667" dirty="0">
              <a:solidFill>
                <a:srgbClr val="000000"/>
              </a:solidFill>
            </a:endParaRPr>
          </a:p>
          <a:p>
            <a:pPr marL="609585" lvl="1" indent="-347125">
              <a:buClr>
                <a:srgbClr val="629DD1"/>
              </a:buClr>
              <a:buSzPts val="2000"/>
            </a:pPr>
            <a:r>
              <a:rPr lang="en" sz="2667" dirty="0">
                <a:solidFill>
                  <a:srgbClr val="000000"/>
                </a:solidFill>
              </a:rPr>
              <a:t>Why the cubes only have 2 numbers only?</a:t>
            </a:r>
            <a:endParaRPr sz="2667" dirty="0">
              <a:solidFill>
                <a:srgbClr val="000000"/>
              </a:solidFill>
            </a:endParaRPr>
          </a:p>
          <a:p>
            <a:pPr indent="0">
              <a:spcBef>
                <a:spcPts val="800"/>
              </a:spcBef>
              <a:buNone/>
            </a:pPr>
            <a:endParaRPr sz="2667" dirty="0">
              <a:solidFill>
                <a:srgbClr val="000000"/>
              </a:solidFill>
            </a:endParaRPr>
          </a:p>
        </p:txBody>
      </p:sp>
      <p:pic>
        <p:nvPicPr>
          <p:cNvPr id="461" name="Google Shape;461;p57"/>
          <p:cNvPicPr preferRelativeResize="0"/>
          <p:nvPr/>
        </p:nvPicPr>
        <p:blipFill>
          <a:blip r:embed="rId3">
            <a:alphaModFix/>
          </a:blip>
          <a:stretch>
            <a:fillRect/>
          </a:stretch>
        </p:blipFill>
        <p:spPr>
          <a:xfrm>
            <a:off x="6865257" y="4354299"/>
            <a:ext cx="2931885" cy="2293243"/>
          </a:xfrm>
          <a:prstGeom prst="rect">
            <a:avLst/>
          </a:prstGeom>
          <a:noFill/>
          <a:ln>
            <a:noFill/>
          </a:ln>
        </p:spPr>
      </p:pic>
    </p:spTree>
    <p:extLst>
      <p:ext uri="{BB962C8B-B14F-4D97-AF65-F5344CB8AC3E}">
        <p14:creationId xmlns:p14="http://schemas.microsoft.com/office/powerpoint/2010/main" val="1980740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8"/>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lgn="ctr">
              <a:buSzPts val="4400"/>
            </a:pPr>
            <a:r>
              <a:rPr lang="en" sz="5333"/>
              <a:t>Classroom Example:</a:t>
            </a:r>
            <a:br>
              <a:rPr lang="en" sz="5333"/>
            </a:br>
            <a:r>
              <a:rPr lang="en" sz="5333"/>
              <a:t>High School</a:t>
            </a:r>
            <a:endParaRPr sz="5333"/>
          </a:p>
        </p:txBody>
      </p:sp>
      <p:sp>
        <p:nvSpPr>
          <p:cNvPr id="468" name="Google Shape;468;p58"/>
          <p:cNvSpPr txBox="1">
            <a:spLocks noGrp="1"/>
          </p:cNvSpPr>
          <p:nvPr>
            <p:ph type="body" idx="1"/>
          </p:nvPr>
        </p:nvSpPr>
        <p:spPr>
          <a:xfrm>
            <a:off x="784200" y="2437867"/>
            <a:ext cx="10623600" cy="4116400"/>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4000" u="sng" dirty="0">
                <a:solidFill>
                  <a:schemeClr val="dk1"/>
                </a:solidFill>
              </a:rPr>
              <a:t>Teacher</a:t>
            </a:r>
            <a:r>
              <a:rPr lang="en" sz="4000" dirty="0">
                <a:solidFill>
                  <a:schemeClr val="dk1"/>
                </a:solidFill>
              </a:rPr>
              <a:t>: George </a:t>
            </a:r>
            <a:r>
              <a:rPr lang="en" sz="4000" dirty="0" err="1">
                <a:solidFill>
                  <a:schemeClr val="dk1"/>
                </a:solidFill>
              </a:rPr>
              <a:t>Marenco</a:t>
            </a:r>
            <a:r>
              <a:rPr lang="en" sz="4000" dirty="0">
                <a:solidFill>
                  <a:schemeClr val="dk1"/>
                </a:solidFill>
              </a:rPr>
              <a:t>, Sacramento, CA</a:t>
            </a:r>
            <a:endParaRPr sz="4000" dirty="0"/>
          </a:p>
          <a:p>
            <a:pPr marL="0" indent="0">
              <a:buSzPts val="2250"/>
              <a:buNone/>
            </a:pPr>
            <a:r>
              <a:rPr lang="en" sz="4000" u="sng" dirty="0">
                <a:solidFill>
                  <a:schemeClr val="dk1"/>
                </a:solidFill>
              </a:rPr>
              <a:t>Topic</a:t>
            </a:r>
            <a:r>
              <a:rPr lang="en" sz="4000" dirty="0">
                <a:solidFill>
                  <a:schemeClr val="dk1"/>
                </a:solidFill>
              </a:rPr>
              <a:t>: Geometry</a:t>
            </a:r>
            <a:endParaRPr sz="4000" dirty="0"/>
          </a:p>
          <a:p>
            <a:pPr marL="0" indent="0">
              <a:buSzPts val="2250"/>
              <a:buNone/>
            </a:pPr>
            <a:r>
              <a:rPr lang="en" sz="4000" u="sng" dirty="0">
                <a:solidFill>
                  <a:schemeClr val="dk1"/>
                </a:solidFill>
              </a:rPr>
              <a:t>Purpose</a:t>
            </a:r>
            <a:r>
              <a:rPr lang="en" sz="4000" dirty="0">
                <a:solidFill>
                  <a:schemeClr val="dk1"/>
                </a:solidFill>
              </a:rPr>
              <a:t>: </a:t>
            </a:r>
            <a:r>
              <a:rPr lang="en" sz="4000" dirty="0" smtClean="0">
                <a:solidFill>
                  <a:schemeClr val="dk1"/>
                </a:solidFill>
                <a:highlight>
                  <a:srgbClr val="FFFFFF"/>
                </a:highlight>
              </a:rPr>
              <a:t>To</a:t>
            </a:r>
            <a:r>
              <a:rPr lang="en-US" sz="4000" dirty="0" smtClean="0">
                <a:solidFill>
                  <a:schemeClr val="dk1"/>
                </a:solidFill>
                <a:highlight>
                  <a:srgbClr val="FFFFFF"/>
                </a:highlight>
              </a:rPr>
              <a:t> develop essential questions for the unit on equations </a:t>
            </a:r>
            <a:endParaRPr sz="4000" dirty="0"/>
          </a:p>
        </p:txBody>
      </p:sp>
      <p:sp>
        <p:nvSpPr>
          <p:cNvPr id="4" name="TextBox 3">
            <a:hlinkClick r:id="rId3" action="ppaction://hlinksldjump"/>
          </p:cNvPr>
          <p:cNvSpPr txBox="1"/>
          <p:nvPr/>
        </p:nvSpPr>
        <p:spPr>
          <a:xfrm>
            <a:off x="9244484" y="6154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841302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664632" y="484093"/>
            <a:ext cx="9544493" cy="731758"/>
          </a:xfrm>
          <a:prstGeom prst="rect">
            <a:avLst/>
          </a:prstGeom>
          <a:noFill/>
          <a:ln>
            <a:noFill/>
          </a:ln>
        </p:spPr>
        <p:txBody>
          <a:bodyPr spcFirstLastPara="1" vert="horz" wrap="square" lIns="121900" tIns="60933" rIns="121900" bIns="60933" rtlCol="0" anchor="t" anchorCtr="0">
            <a:noAutofit/>
          </a:bodyPr>
          <a:lstStyle/>
          <a:p>
            <a:pPr>
              <a:buSzPts val="4400"/>
            </a:pPr>
            <a:r>
              <a:rPr lang="en-US" sz="4000" dirty="0" smtClean="0"/>
              <a:t>Classroom Examples: Table of Contents</a:t>
            </a:r>
            <a:endParaRPr sz="4000" dirty="0"/>
          </a:p>
        </p:txBody>
      </p:sp>
      <p:sp>
        <p:nvSpPr>
          <p:cNvPr id="420" name="Google Shape;420;p52"/>
          <p:cNvSpPr txBox="1">
            <a:spLocks noGrp="1"/>
          </p:cNvSpPr>
          <p:nvPr>
            <p:ph type="body" idx="1"/>
          </p:nvPr>
        </p:nvSpPr>
        <p:spPr>
          <a:xfrm>
            <a:off x="744767" y="1491259"/>
            <a:ext cx="10326800" cy="4116400"/>
          </a:xfrm>
          <a:prstGeom prst="rect">
            <a:avLst/>
          </a:prstGeom>
          <a:noFill/>
          <a:ln>
            <a:noFill/>
          </a:ln>
        </p:spPr>
        <p:txBody>
          <a:bodyPr spcFirstLastPara="1" vert="horz" wrap="square" lIns="121900" tIns="60933" rIns="121900" bIns="60933" rtlCol="0" anchor="t" anchorCtr="0">
            <a:noAutofit/>
          </a:bodyPr>
          <a:lstStyle/>
          <a:p>
            <a:pPr marL="571500" indent="-571500">
              <a:spcBef>
                <a:spcPts val="0"/>
              </a:spcBef>
              <a:buSzPts val="2250"/>
              <a:buFont typeface="Wingdings" panose="05000000000000000000" pitchFamily="2" charset="2"/>
              <a:buChar char="§"/>
            </a:pPr>
            <a:r>
              <a:rPr lang="en-US" sz="2400" dirty="0" smtClean="0">
                <a:hlinkClick r:id="rId3" action="ppaction://hlinksldjump"/>
              </a:rPr>
              <a:t>4</a:t>
            </a:r>
            <a:r>
              <a:rPr lang="en-US" sz="2400" baseline="30000" dirty="0" smtClean="0">
                <a:hlinkClick r:id="rId3" action="ppaction://hlinksldjump"/>
              </a:rPr>
              <a:t>th</a:t>
            </a:r>
            <a:r>
              <a:rPr lang="en-US" sz="2400" dirty="0" smtClean="0">
                <a:hlinkClick r:id="rId3" action="ppaction://hlinksldjump"/>
              </a:rPr>
              <a:t> grade, Composite numbers</a:t>
            </a:r>
            <a:endParaRPr lang="en-US" sz="2400" dirty="0" smtClean="0"/>
          </a:p>
          <a:p>
            <a:pPr marL="571500" indent="-571500">
              <a:spcBef>
                <a:spcPts val="0"/>
              </a:spcBef>
              <a:buSzPts val="2250"/>
              <a:buFont typeface="Wingdings" panose="05000000000000000000" pitchFamily="2" charset="2"/>
              <a:buChar char="§"/>
            </a:pPr>
            <a:r>
              <a:rPr lang="en-US" sz="2400" dirty="0" smtClean="0">
                <a:hlinkClick r:id="rId4" action="ppaction://hlinksldjump"/>
              </a:rPr>
              <a:t>5</a:t>
            </a:r>
            <a:r>
              <a:rPr lang="en-US" sz="2400" baseline="30000" dirty="0" smtClean="0">
                <a:hlinkClick r:id="rId4" action="ppaction://hlinksldjump"/>
              </a:rPr>
              <a:t>th</a:t>
            </a:r>
            <a:r>
              <a:rPr lang="en-US" sz="2400" dirty="0" smtClean="0">
                <a:hlinkClick r:id="rId4" action="ppaction://hlinksldjump"/>
              </a:rPr>
              <a:t> grade, Common Core word problem</a:t>
            </a:r>
            <a:endParaRPr lang="en-US" sz="2400" dirty="0" smtClean="0"/>
          </a:p>
          <a:p>
            <a:pPr marL="571500" indent="-571500">
              <a:spcBef>
                <a:spcPts val="0"/>
              </a:spcBef>
              <a:buSzPts val="2250"/>
              <a:buFont typeface="Wingdings" panose="05000000000000000000" pitchFamily="2" charset="2"/>
              <a:buChar char="§"/>
            </a:pPr>
            <a:r>
              <a:rPr lang="en-US" sz="2400" dirty="0" smtClean="0">
                <a:hlinkClick r:id="rId5" action="ppaction://hlinksldjump"/>
              </a:rPr>
              <a:t>High School, Algebra I, Expressions &amp; equations</a:t>
            </a:r>
            <a:endParaRPr lang="en-US" sz="2400" dirty="0" smtClean="0"/>
          </a:p>
          <a:p>
            <a:pPr marL="571500" indent="-571500">
              <a:spcBef>
                <a:spcPts val="0"/>
              </a:spcBef>
              <a:buSzPts val="2250"/>
              <a:buFont typeface="Wingdings" panose="05000000000000000000" pitchFamily="2" charset="2"/>
              <a:buChar char="§"/>
            </a:pPr>
            <a:r>
              <a:rPr lang="en-US" sz="2400" dirty="0" smtClean="0">
                <a:hlinkClick r:id="rId6" action="ppaction://hlinksldjump"/>
              </a:rPr>
              <a:t>High school, Algebra II &amp; III, Types of graphs</a:t>
            </a:r>
            <a:endParaRPr lang="en-US" sz="2400" dirty="0" smtClean="0"/>
          </a:p>
          <a:p>
            <a:pPr marL="571500" indent="-571500">
              <a:spcBef>
                <a:spcPts val="0"/>
              </a:spcBef>
              <a:buSzPts val="2250"/>
              <a:buFont typeface="Wingdings" panose="05000000000000000000" pitchFamily="2" charset="2"/>
              <a:buChar char="§"/>
            </a:pPr>
            <a:r>
              <a:rPr lang="en-US" sz="2400" dirty="0" smtClean="0">
                <a:hlinkClick r:id="rId7" action="ppaction://hlinksldjump"/>
              </a:rPr>
              <a:t>High school, Geometry, Scale factor</a:t>
            </a:r>
            <a:endParaRPr lang="en-US" sz="2400" dirty="0" smtClean="0"/>
          </a:p>
          <a:p>
            <a:pPr marL="571500" indent="-571500">
              <a:spcBef>
                <a:spcPts val="0"/>
              </a:spcBef>
              <a:buSzPts val="2250"/>
              <a:buFont typeface="Wingdings" panose="05000000000000000000" pitchFamily="2" charset="2"/>
              <a:buChar char="§"/>
            </a:pPr>
            <a:r>
              <a:rPr lang="en-US" sz="2400" dirty="0" smtClean="0">
                <a:hlinkClick r:id="rId8" action="ppaction://hlinksldjump"/>
              </a:rPr>
              <a:t>High school, Geometry, Equations</a:t>
            </a:r>
            <a:endParaRPr lang="en-US" sz="2400" dirty="0" smtClean="0"/>
          </a:p>
          <a:p>
            <a:pPr marL="571500" indent="-571500">
              <a:spcBef>
                <a:spcPts val="0"/>
              </a:spcBef>
              <a:buSzPts val="2250"/>
              <a:buFont typeface="Wingdings" panose="05000000000000000000" pitchFamily="2" charset="2"/>
              <a:buChar char="§"/>
            </a:pPr>
            <a:r>
              <a:rPr lang="en-US" sz="2400" dirty="0" smtClean="0">
                <a:hlinkClick r:id="rId9" action="ppaction://hlinksldjump"/>
              </a:rPr>
              <a:t>High School, Algebra I, Quadratics</a:t>
            </a:r>
            <a:endParaRPr lang="en-US" sz="2400" dirty="0" smtClean="0"/>
          </a:p>
          <a:p>
            <a:pPr marL="571500" indent="-571500">
              <a:spcBef>
                <a:spcPts val="0"/>
              </a:spcBef>
              <a:buSzPts val="2250"/>
              <a:buFont typeface="Wingdings" panose="05000000000000000000" pitchFamily="2" charset="2"/>
              <a:buChar char="§"/>
            </a:pPr>
            <a:r>
              <a:rPr lang="en-US" sz="2400" dirty="0" smtClean="0">
                <a:hlinkClick r:id="rId10" action="ppaction://hlinksldjump"/>
              </a:rPr>
              <a:t>High School, Algebra I, Number Systems</a:t>
            </a:r>
            <a:endParaRPr lang="en-US" sz="2400" dirty="0" smtClean="0"/>
          </a:p>
          <a:p>
            <a:pPr marL="571500" indent="-571500">
              <a:spcBef>
                <a:spcPts val="0"/>
              </a:spcBef>
              <a:buSzPts val="2250"/>
              <a:buFont typeface="Wingdings" panose="05000000000000000000" pitchFamily="2" charset="2"/>
              <a:buChar char="§"/>
            </a:pPr>
            <a:r>
              <a:rPr lang="en-US" sz="2400" dirty="0" smtClean="0">
                <a:hlinkClick r:id="rId11" action="ppaction://hlinksldjump"/>
              </a:rPr>
              <a:t>High School, Statistics, PBL: statistical research</a:t>
            </a:r>
            <a:endParaRPr lang="en-US" sz="2400" dirty="0" smtClean="0"/>
          </a:p>
          <a:p>
            <a:pPr marL="571500" indent="-571500">
              <a:spcBef>
                <a:spcPts val="0"/>
              </a:spcBef>
              <a:buSzPts val="2250"/>
              <a:buFont typeface="Wingdings" panose="05000000000000000000" pitchFamily="2" charset="2"/>
              <a:buChar char="§"/>
            </a:pPr>
            <a:r>
              <a:rPr lang="en-US" sz="2400" dirty="0" err="1" smtClean="0">
                <a:hlinkClick r:id="rId12" action="ppaction://hlinksldjump"/>
              </a:rPr>
              <a:t>QFocus</a:t>
            </a:r>
            <a:r>
              <a:rPr lang="en-US" sz="2400" dirty="0" smtClean="0">
                <a:hlinkClick r:id="rId12" action="ppaction://hlinksldjump"/>
              </a:rPr>
              <a:t> ideas</a:t>
            </a:r>
            <a:endParaRPr lang="en-US" sz="2400" dirty="0" smtClean="0"/>
          </a:p>
          <a:p>
            <a:pPr marL="1181085" lvl="1" indent="-571500">
              <a:spcBef>
                <a:spcPts val="0"/>
              </a:spcBef>
              <a:buSzPts val="2250"/>
              <a:buFont typeface="Wingdings" panose="05000000000000000000" pitchFamily="2" charset="2"/>
              <a:buChar char="§"/>
            </a:pPr>
            <a:r>
              <a:rPr lang="en-US" sz="2133" dirty="0" smtClean="0">
                <a:hlinkClick r:id="rId12" action="ppaction://hlinksldjump"/>
              </a:rPr>
              <a:t>Engaging hooks</a:t>
            </a:r>
            <a:endParaRPr lang="en-US" sz="2133" dirty="0" smtClean="0"/>
          </a:p>
          <a:p>
            <a:pPr marL="1181085" lvl="1" indent="-571500">
              <a:spcBef>
                <a:spcPts val="0"/>
              </a:spcBef>
              <a:buSzPts val="2250"/>
              <a:buFont typeface="Wingdings" panose="05000000000000000000" pitchFamily="2" charset="2"/>
              <a:buChar char="§"/>
            </a:pPr>
            <a:r>
              <a:rPr lang="en-US" sz="2133" dirty="0" smtClean="0">
                <a:hlinkClick r:id="rId13" action="ppaction://hlinksldjump"/>
              </a:rPr>
              <a:t>Integers</a:t>
            </a:r>
            <a:endParaRPr lang="en-US" sz="2133" dirty="0" smtClean="0"/>
          </a:p>
          <a:p>
            <a:pPr marL="1181085" lvl="1" indent="-571500">
              <a:spcBef>
                <a:spcPts val="0"/>
              </a:spcBef>
              <a:buSzPts val="2250"/>
              <a:buFont typeface="Wingdings" panose="05000000000000000000" pitchFamily="2" charset="2"/>
              <a:buChar char="§"/>
            </a:pPr>
            <a:r>
              <a:rPr lang="en-US" sz="2133" dirty="0" smtClean="0">
                <a:hlinkClick r:id="rId14" action="ppaction://hlinksldjump"/>
              </a:rPr>
              <a:t>Decimals, fractions, &amp; exponents</a:t>
            </a:r>
            <a:endParaRPr lang="en-US" sz="2133" dirty="0" smtClean="0"/>
          </a:p>
          <a:p>
            <a:pPr marL="1181085" lvl="1" indent="-571500">
              <a:spcBef>
                <a:spcPts val="0"/>
              </a:spcBef>
              <a:buSzPts val="2250"/>
              <a:buFont typeface="Wingdings" panose="05000000000000000000" pitchFamily="2" charset="2"/>
              <a:buChar char="§"/>
            </a:pPr>
            <a:r>
              <a:rPr lang="en-US" sz="2133" dirty="0" smtClean="0">
                <a:hlinkClick r:id="rId15" action="ppaction://hlinksldjump"/>
              </a:rPr>
              <a:t>Factoring, statistics, &amp; word problems </a:t>
            </a:r>
            <a:endParaRPr lang="en-US" sz="2133" dirty="0" smtClean="0"/>
          </a:p>
          <a:p>
            <a:pPr marL="1181085" lvl="1" indent="-571500">
              <a:spcBef>
                <a:spcPts val="0"/>
              </a:spcBef>
              <a:buSzPts val="2250"/>
              <a:buFont typeface="Wingdings" panose="05000000000000000000" pitchFamily="2" charset="2"/>
              <a:buChar char="§"/>
            </a:pPr>
            <a:endParaRPr lang="en-US" sz="2133" dirty="0" smtClean="0"/>
          </a:p>
          <a:p>
            <a:pPr marL="1181085" lvl="1" indent="-571500">
              <a:spcBef>
                <a:spcPts val="0"/>
              </a:spcBef>
              <a:buSzPts val="2250"/>
              <a:buFont typeface="Wingdings" panose="05000000000000000000" pitchFamily="2" charset="2"/>
              <a:buChar char="§"/>
            </a:pPr>
            <a:endParaRPr lang="en-US" sz="2133" dirty="0" smtClean="0"/>
          </a:p>
          <a:p>
            <a:pPr marL="1181085" lvl="1" indent="-571500">
              <a:spcBef>
                <a:spcPts val="0"/>
              </a:spcBef>
              <a:buSzPts val="2250"/>
              <a:buFont typeface="Wingdings" panose="05000000000000000000" pitchFamily="2" charset="2"/>
              <a:buChar char="§"/>
            </a:pPr>
            <a:endParaRPr lang="en-US" sz="2133"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sz="2400" dirty="0"/>
          </a:p>
        </p:txBody>
      </p:sp>
    </p:spTree>
    <p:extLst>
      <p:ext uri="{BB962C8B-B14F-4D97-AF65-F5344CB8AC3E}">
        <p14:creationId xmlns:p14="http://schemas.microsoft.com/office/powerpoint/2010/main" val="1124243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9"/>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5333">
                <a:solidFill>
                  <a:srgbClr val="629DD1"/>
                </a:solidFill>
              </a:rPr>
              <a:t>Question Focus</a:t>
            </a:r>
            <a:endParaRPr/>
          </a:p>
        </p:txBody>
      </p:sp>
      <p:sp>
        <p:nvSpPr>
          <p:cNvPr id="474" name="Google Shape;474;p59"/>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475" name="Google Shape;475;p59"/>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sp>
        <p:nvSpPr>
          <p:cNvPr id="476" name="Google Shape;476;p59"/>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endParaRPr sz="2400">
              <a:solidFill>
                <a:prstClr val="black"/>
              </a:solidFill>
            </a:endParaRPr>
          </a:p>
        </p:txBody>
      </p:sp>
      <p:sp>
        <p:nvSpPr>
          <p:cNvPr id="477" name="Google Shape;477;p59"/>
          <p:cNvSpPr txBox="1"/>
          <p:nvPr/>
        </p:nvSpPr>
        <p:spPr>
          <a:xfrm>
            <a:off x="1259833" y="2470033"/>
            <a:ext cx="9480000" cy="2321200"/>
          </a:xfrm>
          <a:prstGeom prst="rect">
            <a:avLst/>
          </a:prstGeom>
          <a:noFill/>
          <a:ln w="19050" cap="flat" cmpd="sng">
            <a:noFill/>
            <a:prstDash val="solid"/>
            <a:round/>
            <a:headEnd type="none" w="sm" len="sm"/>
            <a:tailEnd type="none" w="sm" len="sm"/>
          </a:ln>
        </p:spPr>
        <p:txBody>
          <a:bodyPr spcFirstLastPara="1" wrap="square" lIns="121900" tIns="121900" rIns="121900" bIns="121900" anchor="ctr" anchorCtr="0">
            <a:noAutofit/>
          </a:bodyPr>
          <a:lstStyle/>
          <a:p>
            <a:pPr algn="ctr">
              <a:lnSpc>
                <a:spcPct val="115000"/>
              </a:lnSpc>
            </a:pPr>
            <a:r>
              <a:rPr lang="en" sz="8000">
                <a:solidFill>
                  <a:prstClr val="black"/>
                </a:solidFill>
                <a:latin typeface="Rockwell"/>
                <a:ea typeface="Rockwell"/>
                <a:cs typeface="Rockwell"/>
                <a:sym typeface="Rockwell"/>
              </a:rPr>
              <a:t>Equation = Balance</a:t>
            </a:r>
            <a:endParaRPr sz="8000">
              <a:solidFill>
                <a:prstClr val="black"/>
              </a:solidFill>
              <a:latin typeface="Rockwell"/>
              <a:ea typeface="Rockwell"/>
              <a:cs typeface="Rockwell"/>
              <a:sym typeface="Rockwell"/>
            </a:endParaRPr>
          </a:p>
        </p:txBody>
      </p:sp>
    </p:spTree>
    <p:extLst>
      <p:ext uri="{BB962C8B-B14F-4D97-AF65-F5344CB8AC3E}">
        <p14:creationId xmlns:p14="http://schemas.microsoft.com/office/powerpoint/2010/main" val="191262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0"/>
          <p:cNvSpPr txBox="1">
            <a:spLocks noGrp="1"/>
          </p:cNvSpPr>
          <p:nvPr>
            <p:ph type="title"/>
          </p:nvPr>
        </p:nvSpPr>
        <p:spPr>
          <a:xfrm>
            <a:off x="602525" y="421388"/>
            <a:ext cx="10075200" cy="1116000"/>
          </a:xfrm>
          <a:prstGeom prst="rect">
            <a:avLst/>
          </a:prstGeom>
          <a:noFill/>
          <a:ln>
            <a:noFill/>
          </a:ln>
        </p:spPr>
        <p:txBody>
          <a:bodyPr spcFirstLastPara="1" vert="horz" wrap="square" lIns="121900" tIns="60933" rIns="121900" bIns="60933" rtlCol="0" anchor="t" anchorCtr="0">
            <a:noAutofit/>
          </a:bodyPr>
          <a:lstStyle/>
          <a:p>
            <a:pPr>
              <a:buSzPts val="4400"/>
            </a:pPr>
            <a:r>
              <a:rPr lang="en" sz="5333"/>
              <a:t>Student Questions</a:t>
            </a:r>
            <a:endParaRPr sz="5333"/>
          </a:p>
        </p:txBody>
      </p:sp>
      <p:sp>
        <p:nvSpPr>
          <p:cNvPr id="483" name="Google Shape;483;p60"/>
          <p:cNvSpPr txBox="1">
            <a:spLocks noGrp="1"/>
          </p:cNvSpPr>
          <p:nvPr>
            <p:ph type="body" idx="2"/>
          </p:nvPr>
        </p:nvSpPr>
        <p:spPr>
          <a:xfrm>
            <a:off x="6394400" y="2513200"/>
            <a:ext cx="5696000" cy="4344800"/>
          </a:xfrm>
          <a:prstGeom prst="rect">
            <a:avLst/>
          </a:prstGeom>
          <a:noFill/>
          <a:ln>
            <a:noFill/>
          </a:ln>
        </p:spPr>
        <p:txBody>
          <a:bodyPr spcFirstLastPara="1" vert="horz" wrap="square" lIns="121900" tIns="60933" rIns="121900" bIns="60933" rtlCol="0" anchor="t" anchorCtr="0">
            <a:noAutofit/>
          </a:bodyPr>
          <a:lstStyle/>
          <a:p>
            <a:pPr marL="0" indent="0">
              <a:spcBef>
                <a:spcPts val="800"/>
              </a:spcBef>
              <a:buNone/>
            </a:pPr>
            <a:endParaRPr sz="2200" dirty="0"/>
          </a:p>
          <a:p>
            <a:pPr marL="514350" indent="-514350">
              <a:lnSpc>
                <a:spcPct val="115000"/>
              </a:lnSpc>
              <a:spcBef>
                <a:spcPts val="1067"/>
              </a:spcBef>
              <a:buClr>
                <a:schemeClr val="tx1"/>
              </a:buClr>
              <a:buSzPct val="100000"/>
              <a:buFont typeface="+mj-lt"/>
              <a:buAutoNum type="arabicPeriod" startAt="10"/>
            </a:pPr>
            <a:r>
              <a:rPr lang="en" sz="2200" dirty="0" smtClean="0">
                <a:solidFill>
                  <a:schemeClr val="dk1"/>
                </a:solidFill>
              </a:rPr>
              <a:t>What </a:t>
            </a:r>
            <a:r>
              <a:rPr lang="en" sz="2200" dirty="0">
                <a:solidFill>
                  <a:schemeClr val="dk1"/>
                </a:solidFill>
              </a:rPr>
              <a:t>is an equation?</a:t>
            </a:r>
            <a:endParaRPr sz="2200" dirty="0">
              <a:solidFill>
                <a:schemeClr val="dk1"/>
              </a:solidFill>
            </a:endParaRPr>
          </a:p>
          <a:p>
            <a:pPr marL="514350" indent="-514350">
              <a:lnSpc>
                <a:spcPct val="115000"/>
              </a:lnSpc>
              <a:spcBef>
                <a:spcPts val="1067"/>
              </a:spcBef>
              <a:buClr>
                <a:schemeClr val="tx1"/>
              </a:buClr>
              <a:buSzPct val="100000"/>
              <a:buFont typeface="+mj-lt"/>
              <a:buAutoNum type="arabicPeriod" startAt="10"/>
            </a:pPr>
            <a:r>
              <a:rPr lang="en" sz="2200" dirty="0" smtClean="0">
                <a:solidFill>
                  <a:schemeClr val="dk1"/>
                </a:solidFill>
              </a:rPr>
              <a:t>What </a:t>
            </a:r>
            <a:r>
              <a:rPr lang="en" sz="2200" dirty="0">
                <a:solidFill>
                  <a:schemeClr val="dk1"/>
                </a:solidFill>
              </a:rPr>
              <a:t>is balance</a:t>
            </a:r>
            <a:r>
              <a:rPr lang="en" sz="2200" dirty="0" smtClean="0">
                <a:solidFill>
                  <a:schemeClr val="dk1"/>
                </a:solidFill>
              </a:rPr>
              <a:t>?</a:t>
            </a:r>
            <a:endParaRPr lang="en-US" sz="2200" dirty="0" smtClean="0">
              <a:solidFill>
                <a:schemeClr val="dk1"/>
              </a:solidFill>
            </a:endParaRPr>
          </a:p>
          <a:p>
            <a:pPr marL="514350" indent="-514350">
              <a:lnSpc>
                <a:spcPct val="115000"/>
              </a:lnSpc>
              <a:spcBef>
                <a:spcPts val="1067"/>
              </a:spcBef>
              <a:buClr>
                <a:schemeClr val="tx1"/>
              </a:buClr>
              <a:buSzPct val="100000"/>
              <a:buFont typeface="+mj-lt"/>
              <a:buAutoNum type="arabicPeriod" startAt="10"/>
            </a:pPr>
            <a:r>
              <a:rPr lang="en-US" sz="2200" dirty="0" smtClean="0">
                <a:solidFill>
                  <a:schemeClr val="dk1"/>
                </a:solidFill>
              </a:rPr>
              <a:t>What steps do you use to get an “equation” to “balance”?</a:t>
            </a:r>
            <a:endParaRPr sz="2200" dirty="0">
              <a:solidFill>
                <a:schemeClr val="dk1"/>
              </a:solidFill>
            </a:endParaRPr>
          </a:p>
          <a:p>
            <a:pPr marL="514350" indent="-514350">
              <a:lnSpc>
                <a:spcPct val="115000"/>
              </a:lnSpc>
              <a:spcBef>
                <a:spcPts val="1067"/>
              </a:spcBef>
              <a:buClr>
                <a:schemeClr val="tx1"/>
              </a:buClr>
              <a:buSzPct val="100000"/>
              <a:buFont typeface="+mj-lt"/>
              <a:buAutoNum type="arabicPeriod" startAt="10"/>
            </a:pPr>
            <a:r>
              <a:rPr lang="en" sz="2200" dirty="0" smtClean="0">
                <a:solidFill>
                  <a:schemeClr val="dk1"/>
                </a:solidFill>
              </a:rPr>
              <a:t>How </a:t>
            </a:r>
            <a:r>
              <a:rPr lang="en" sz="2200" dirty="0">
                <a:solidFill>
                  <a:schemeClr val="dk1"/>
                </a:solidFill>
              </a:rPr>
              <a:t>do we find balance?</a:t>
            </a:r>
            <a:endParaRPr sz="2200" dirty="0">
              <a:solidFill>
                <a:schemeClr val="dk1"/>
              </a:solidFill>
            </a:endParaRPr>
          </a:p>
          <a:p>
            <a:pPr marL="514350" indent="-514350">
              <a:lnSpc>
                <a:spcPct val="115000"/>
              </a:lnSpc>
              <a:spcBef>
                <a:spcPts val="1067"/>
              </a:spcBef>
              <a:buClr>
                <a:schemeClr val="tx1"/>
              </a:buClr>
              <a:buSzPct val="100000"/>
              <a:buFont typeface="+mj-lt"/>
              <a:buAutoNum type="arabicPeriod" startAt="10"/>
            </a:pPr>
            <a:r>
              <a:rPr lang="en" sz="2200" dirty="0" smtClean="0">
                <a:solidFill>
                  <a:schemeClr val="dk1"/>
                </a:solidFill>
              </a:rPr>
              <a:t>What’s </a:t>
            </a:r>
            <a:r>
              <a:rPr lang="en" sz="2200" dirty="0">
                <a:solidFill>
                  <a:schemeClr val="dk1"/>
                </a:solidFill>
              </a:rPr>
              <a:t>the answer to this problem</a:t>
            </a:r>
            <a:r>
              <a:rPr lang="en" sz="2200" dirty="0" smtClean="0">
                <a:solidFill>
                  <a:schemeClr val="dk1"/>
                </a:solidFill>
              </a:rPr>
              <a:t>?</a:t>
            </a:r>
            <a:endParaRPr lang="en-US" sz="2200" dirty="0" smtClean="0">
              <a:solidFill>
                <a:schemeClr val="dk1"/>
              </a:solidFill>
            </a:endParaRPr>
          </a:p>
          <a:p>
            <a:pPr marL="514350" indent="-514350">
              <a:lnSpc>
                <a:spcPct val="115000"/>
              </a:lnSpc>
              <a:spcBef>
                <a:spcPts val="1067"/>
              </a:spcBef>
              <a:buClr>
                <a:schemeClr val="tx1"/>
              </a:buClr>
              <a:buSzPct val="100000"/>
              <a:buFont typeface="+mj-lt"/>
              <a:buAutoNum type="arabicPeriod" startAt="10"/>
            </a:pPr>
            <a:r>
              <a:rPr lang="en-US" sz="2200" dirty="0" smtClean="0">
                <a:solidFill>
                  <a:schemeClr val="dk1"/>
                </a:solidFill>
              </a:rPr>
              <a:t>Will we ever see this in the future?</a:t>
            </a:r>
            <a:endParaRPr sz="2200" dirty="0">
              <a:solidFill>
                <a:schemeClr val="dk1"/>
              </a:solidFill>
            </a:endParaRPr>
          </a:p>
          <a:p>
            <a:pPr marL="0" indent="0">
              <a:lnSpc>
                <a:spcPct val="115000"/>
              </a:lnSpc>
              <a:spcBef>
                <a:spcPts val="1067"/>
              </a:spcBef>
              <a:buClr>
                <a:schemeClr val="dk1"/>
              </a:buClr>
              <a:buSzPts val="1100"/>
              <a:buNone/>
            </a:pPr>
            <a:endParaRPr dirty="0">
              <a:solidFill>
                <a:schemeClr val="dk1"/>
              </a:solidFill>
            </a:endParaRPr>
          </a:p>
          <a:p>
            <a:pPr indent="0">
              <a:spcBef>
                <a:spcPts val="800"/>
              </a:spcBef>
              <a:buNone/>
            </a:pPr>
            <a:endParaRPr sz="2667" b="1" dirty="0">
              <a:solidFill>
                <a:srgbClr val="000000"/>
              </a:solidFill>
            </a:endParaRPr>
          </a:p>
          <a:p>
            <a:pPr indent="0">
              <a:spcBef>
                <a:spcPts val="800"/>
              </a:spcBef>
              <a:buNone/>
            </a:pPr>
            <a:endParaRPr sz="2667" dirty="0">
              <a:solidFill>
                <a:srgbClr val="000000"/>
              </a:solidFill>
            </a:endParaRPr>
          </a:p>
        </p:txBody>
      </p:sp>
      <p:sp>
        <p:nvSpPr>
          <p:cNvPr id="484" name="Google Shape;484;p60"/>
          <p:cNvSpPr txBox="1">
            <a:spLocks noGrp="1"/>
          </p:cNvSpPr>
          <p:nvPr>
            <p:ph type="body" idx="2"/>
          </p:nvPr>
        </p:nvSpPr>
        <p:spPr>
          <a:xfrm>
            <a:off x="303512" y="1203793"/>
            <a:ext cx="6406800" cy="4896800"/>
          </a:xfrm>
          <a:prstGeom prst="rect">
            <a:avLst/>
          </a:prstGeom>
          <a:noFill/>
          <a:ln>
            <a:noFill/>
          </a:ln>
        </p:spPr>
        <p:txBody>
          <a:bodyPr spcFirstLastPara="1" vert="horz" wrap="square" lIns="121900" tIns="60933" rIns="121900" bIns="60933" rtlCol="0" anchor="t" anchorCtr="0">
            <a:noAutofit/>
          </a:bodyPr>
          <a:lstStyle/>
          <a:p>
            <a:pPr marL="0" indent="0">
              <a:spcBef>
                <a:spcPts val="800"/>
              </a:spcBef>
              <a:buNone/>
            </a:pPr>
            <a:endParaRPr sz="1800" dirty="0"/>
          </a:p>
          <a:p>
            <a:pPr indent="-491054">
              <a:lnSpc>
                <a:spcPct val="115000"/>
              </a:lnSpc>
              <a:spcBef>
                <a:spcPts val="1067"/>
              </a:spcBef>
              <a:buClr>
                <a:schemeClr val="dk1"/>
              </a:buClr>
              <a:buSzPct val="100000"/>
              <a:buFont typeface="Rockwell"/>
              <a:buAutoNum type="arabicPeriod"/>
            </a:pPr>
            <a:r>
              <a:rPr lang="en" sz="2200" dirty="0">
                <a:solidFill>
                  <a:schemeClr val="dk1"/>
                </a:solidFill>
              </a:rPr>
              <a:t>How do you get an equation to balance?</a:t>
            </a:r>
            <a:endParaRPr sz="2200" dirty="0">
              <a:solidFill>
                <a:schemeClr val="dk1"/>
              </a:solidFill>
            </a:endParaRPr>
          </a:p>
          <a:p>
            <a:pPr indent="-491054">
              <a:lnSpc>
                <a:spcPct val="115000"/>
              </a:lnSpc>
              <a:spcBef>
                <a:spcPts val="0"/>
              </a:spcBef>
              <a:buClr>
                <a:schemeClr val="dk1"/>
              </a:buClr>
              <a:buSzPct val="100000"/>
              <a:buFont typeface="Rockwell"/>
              <a:buAutoNum type="arabicPeriod"/>
            </a:pPr>
            <a:r>
              <a:rPr lang="en" sz="2200" dirty="0">
                <a:solidFill>
                  <a:schemeClr val="dk1"/>
                </a:solidFill>
              </a:rPr>
              <a:t>Why does an equation have to be balanced</a:t>
            </a:r>
            <a:r>
              <a:rPr lang="en" sz="2200" dirty="0" smtClean="0">
                <a:solidFill>
                  <a:schemeClr val="dk1"/>
                </a:solidFill>
              </a:rPr>
              <a:t>?</a:t>
            </a:r>
            <a:endParaRPr lang="en-US" sz="2200" dirty="0" smtClean="0">
              <a:solidFill>
                <a:schemeClr val="dk1"/>
              </a:solidFill>
            </a:endParaRPr>
          </a:p>
          <a:p>
            <a:pPr indent="-491054">
              <a:lnSpc>
                <a:spcPct val="115000"/>
              </a:lnSpc>
              <a:spcBef>
                <a:spcPts val="0"/>
              </a:spcBef>
              <a:buClr>
                <a:schemeClr val="dk1"/>
              </a:buClr>
              <a:buSzPct val="100000"/>
              <a:buFont typeface="Rockwell"/>
              <a:buAutoNum type="arabicPeriod"/>
            </a:pPr>
            <a:r>
              <a:rPr lang="en-US" sz="2200" dirty="0" smtClean="0">
                <a:solidFill>
                  <a:schemeClr val="dk1"/>
                </a:solidFill>
              </a:rPr>
              <a:t>Why does it have to be an equation?</a:t>
            </a:r>
          </a:p>
          <a:p>
            <a:pPr indent="-491054">
              <a:lnSpc>
                <a:spcPct val="115000"/>
              </a:lnSpc>
              <a:spcBef>
                <a:spcPts val="0"/>
              </a:spcBef>
              <a:buClr>
                <a:schemeClr val="dk1"/>
              </a:buClr>
              <a:buSzPct val="100000"/>
              <a:buFont typeface="Rockwell"/>
              <a:buAutoNum type="arabicPeriod"/>
            </a:pPr>
            <a:r>
              <a:rPr lang="en-US" sz="2200" dirty="0" smtClean="0">
                <a:solidFill>
                  <a:schemeClr val="dk1"/>
                </a:solidFill>
              </a:rPr>
              <a:t>What’s the difference between equation and balance?</a:t>
            </a:r>
          </a:p>
          <a:p>
            <a:pPr indent="-491054">
              <a:lnSpc>
                <a:spcPct val="115000"/>
              </a:lnSpc>
              <a:spcBef>
                <a:spcPts val="0"/>
              </a:spcBef>
              <a:buClr>
                <a:schemeClr val="dk1"/>
              </a:buClr>
              <a:buSzPct val="100000"/>
              <a:buFont typeface="Rockwell"/>
              <a:buAutoNum type="arabicPeriod"/>
            </a:pPr>
            <a:r>
              <a:rPr lang="en-US" sz="2200" dirty="0" smtClean="0">
                <a:solidFill>
                  <a:schemeClr val="dk1"/>
                </a:solidFill>
              </a:rPr>
              <a:t>Why are we supposed to know this?</a:t>
            </a:r>
          </a:p>
          <a:p>
            <a:pPr indent="-491054">
              <a:lnSpc>
                <a:spcPct val="115000"/>
              </a:lnSpc>
              <a:spcBef>
                <a:spcPts val="0"/>
              </a:spcBef>
              <a:buClr>
                <a:schemeClr val="dk1"/>
              </a:buClr>
              <a:buSzPct val="100000"/>
              <a:buFont typeface="Rockwell"/>
              <a:buAutoNum type="arabicPeriod"/>
            </a:pPr>
            <a:r>
              <a:rPr lang="en-US" sz="2200" dirty="0" smtClean="0">
                <a:solidFill>
                  <a:schemeClr val="dk1"/>
                </a:solidFill>
              </a:rPr>
              <a:t>Does this have to do with “PEMA”?</a:t>
            </a:r>
            <a:endParaRPr sz="2200" dirty="0">
              <a:solidFill>
                <a:schemeClr val="dk1"/>
              </a:solidFill>
            </a:endParaRPr>
          </a:p>
          <a:p>
            <a:pPr indent="-491054">
              <a:lnSpc>
                <a:spcPct val="115000"/>
              </a:lnSpc>
              <a:spcBef>
                <a:spcPts val="0"/>
              </a:spcBef>
              <a:buClr>
                <a:schemeClr val="dk1"/>
              </a:buClr>
              <a:buSzPct val="100000"/>
              <a:buFont typeface="Rockwell"/>
              <a:buAutoNum type="arabicPeriod"/>
            </a:pPr>
            <a:r>
              <a:rPr lang="en" sz="2200" dirty="0">
                <a:solidFill>
                  <a:schemeClr val="dk1"/>
                </a:solidFill>
              </a:rPr>
              <a:t>Why is there an equal sign between the words?</a:t>
            </a:r>
            <a:endParaRPr sz="2200" dirty="0">
              <a:solidFill>
                <a:schemeClr val="dk1"/>
              </a:solidFill>
            </a:endParaRPr>
          </a:p>
          <a:p>
            <a:pPr indent="-491054">
              <a:lnSpc>
                <a:spcPct val="115000"/>
              </a:lnSpc>
              <a:spcBef>
                <a:spcPts val="0"/>
              </a:spcBef>
              <a:buClr>
                <a:schemeClr val="dk1"/>
              </a:buClr>
              <a:buSzPct val="100000"/>
              <a:buFont typeface="Rockwell"/>
              <a:buAutoNum type="arabicPeriod"/>
            </a:pPr>
            <a:r>
              <a:rPr lang="en" sz="2200" dirty="0">
                <a:solidFill>
                  <a:schemeClr val="dk1"/>
                </a:solidFill>
              </a:rPr>
              <a:t>Does it have to be an equation?</a:t>
            </a:r>
            <a:endParaRPr sz="2200" dirty="0">
              <a:solidFill>
                <a:schemeClr val="dk1"/>
              </a:solidFill>
            </a:endParaRPr>
          </a:p>
          <a:p>
            <a:pPr indent="-491054">
              <a:lnSpc>
                <a:spcPct val="115000"/>
              </a:lnSpc>
              <a:spcBef>
                <a:spcPts val="0"/>
              </a:spcBef>
              <a:buClr>
                <a:schemeClr val="dk1"/>
              </a:buClr>
              <a:buSzPct val="100000"/>
              <a:buFont typeface="Rockwell"/>
              <a:buAutoNum type="arabicPeriod"/>
            </a:pPr>
            <a:r>
              <a:rPr lang="en" sz="2200" dirty="0">
                <a:solidFill>
                  <a:schemeClr val="dk1"/>
                </a:solidFill>
              </a:rPr>
              <a:t>Are we supposed to know this?</a:t>
            </a:r>
            <a:endParaRPr sz="2200" dirty="0">
              <a:solidFill>
                <a:schemeClr val="dk1"/>
              </a:solidFill>
            </a:endParaRPr>
          </a:p>
          <a:p>
            <a:pPr marL="0" indent="0">
              <a:lnSpc>
                <a:spcPct val="115000"/>
              </a:lnSpc>
              <a:spcBef>
                <a:spcPts val="1067"/>
              </a:spcBef>
              <a:buNone/>
            </a:pPr>
            <a:endParaRPr sz="2933" dirty="0">
              <a:solidFill>
                <a:schemeClr val="dk1"/>
              </a:solidFill>
            </a:endParaRPr>
          </a:p>
          <a:p>
            <a:pPr indent="0">
              <a:spcBef>
                <a:spcPts val="800"/>
              </a:spcBef>
              <a:buNone/>
            </a:pPr>
            <a:endParaRPr sz="2667" dirty="0">
              <a:solidFill>
                <a:srgbClr val="000000"/>
              </a:solidFill>
            </a:endParaRPr>
          </a:p>
        </p:txBody>
      </p:sp>
      <p:pic>
        <p:nvPicPr>
          <p:cNvPr id="485" name="Google Shape;485;p60"/>
          <p:cNvPicPr preferRelativeResize="0"/>
          <p:nvPr/>
        </p:nvPicPr>
        <p:blipFill>
          <a:blip r:embed="rId3">
            <a:alphaModFix/>
          </a:blip>
          <a:stretch>
            <a:fillRect/>
          </a:stretch>
        </p:blipFill>
        <p:spPr>
          <a:xfrm>
            <a:off x="7117657" y="271938"/>
            <a:ext cx="3374533" cy="2530900"/>
          </a:xfrm>
          <a:prstGeom prst="rect">
            <a:avLst/>
          </a:prstGeom>
          <a:noFill/>
          <a:ln>
            <a:noFill/>
          </a:ln>
        </p:spPr>
      </p:pic>
    </p:spTree>
    <p:extLst>
      <p:ext uri="{BB962C8B-B14F-4D97-AF65-F5344CB8AC3E}">
        <p14:creationId xmlns:p14="http://schemas.microsoft.com/office/powerpoint/2010/main" val="284478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664365" y="358960"/>
            <a:ext cx="10075200" cy="1116000"/>
          </a:xfrm>
          <a:prstGeom prst="rect">
            <a:avLst/>
          </a:prstGeom>
          <a:noFill/>
          <a:ln>
            <a:noFill/>
          </a:ln>
        </p:spPr>
        <p:txBody>
          <a:bodyPr spcFirstLastPara="1" vert="horz" wrap="square" lIns="121900" tIns="60933" rIns="121900" bIns="60933" rtlCol="0" anchor="t" anchorCtr="0">
            <a:noAutofit/>
          </a:bodyPr>
          <a:lstStyle/>
          <a:p>
            <a:pPr algn="ctr">
              <a:buSzPts val="4400"/>
            </a:pPr>
            <a:r>
              <a:rPr lang="en" sz="5333"/>
              <a:t>Classroom Example:</a:t>
            </a:r>
            <a:endParaRPr sz="5333"/>
          </a:p>
          <a:p>
            <a:pPr algn="ctr">
              <a:buSzPts val="4400"/>
            </a:pPr>
            <a:r>
              <a:rPr lang="en" sz="5333"/>
              <a:t>High School</a:t>
            </a:r>
            <a:br>
              <a:rPr lang="en" sz="5333"/>
            </a:br>
            <a:endParaRPr sz="5333"/>
          </a:p>
        </p:txBody>
      </p:sp>
      <p:sp>
        <p:nvSpPr>
          <p:cNvPr id="262" name="Google Shape;262;p35"/>
          <p:cNvSpPr txBox="1">
            <a:spLocks noGrp="1"/>
          </p:cNvSpPr>
          <p:nvPr>
            <p:ph type="body" idx="1"/>
          </p:nvPr>
        </p:nvSpPr>
        <p:spPr>
          <a:xfrm>
            <a:off x="664381" y="2275031"/>
            <a:ext cx="10326800" cy="4116400"/>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4000" u="sng" dirty="0">
                <a:solidFill>
                  <a:schemeClr val="dk1"/>
                </a:solidFill>
              </a:rPr>
              <a:t>Teacher</a:t>
            </a:r>
            <a:r>
              <a:rPr lang="en" sz="4000" dirty="0">
                <a:solidFill>
                  <a:schemeClr val="dk1"/>
                </a:solidFill>
              </a:rPr>
              <a:t>: Rick Barlow, San Jose, CA</a:t>
            </a:r>
            <a:endParaRPr dirty="0"/>
          </a:p>
          <a:p>
            <a:pPr marL="0" indent="0">
              <a:buSzPts val="2250"/>
              <a:buNone/>
            </a:pPr>
            <a:r>
              <a:rPr lang="en" sz="4000" u="sng" dirty="0">
                <a:solidFill>
                  <a:schemeClr val="dk1"/>
                </a:solidFill>
              </a:rPr>
              <a:t>Topic</a:t>
            </a:r>
            <a:r>
              <a:rPr lang="en" sz="4000" dirty="0">
                <a:solidFill>
                  <a:schemeClr val="dk1"/>
                </a:solidFill>
              </a:rPr>
              <a:t>: Algebra 1: Quadratics</a:t>
            </a:r>
            <a:endParaRPr sz="4000" dirty="0">
              <a:solidFill>
                <a:schemeClr val="dk1"/>
              </a:solidFill>
            </a:endParaRPr>
          </a:p>
          <a:p>
            <a:pPr marL="0" indent="0">
              <a:buSzPts val="2250"/>
              <a:buNone/>
            </a:pPr>
            <a:r>
              <a:rPr lang="en" sz="4000" u="sng" dirty="0">
                <a:solidFill>
                  <a:schemeClr val="dk1"/>
                </a:solidFill>
              </a:rPr>
              <a:t>Purpose</a:t>
            </a:r>
            <a:r>
              <a:rPr lang="en" sz="4000" dirty="0">
                <a:solidFill>
                  <a:schemeClr val="dk1"/>
                </a:solidFill>
              </a:rPr>
              <a:t>: To introduce the quadratics unit by having students explore modelling data with a function.</a:t>
            </a:r>
            <a:endParaRPr sz="4000" dirty="0"/>
          </a:p>
        </p:txBody>
      </p:sp>
      <p:sp>
        <p:nvSpPr>
          <p:cNvPr id="4" name="TextBox 3">
            <a:hlinkClick r:id="rId3" action="ppaction://hlinksldjump"/>
          </p:cNvPr>
          <p:cNvSpPr txBox="1"/>
          <p:nvPr/>
        </p:nvSpPr>
        <p:spPr>
          <a:xfrm>
            <a:off x="9244484" y="6154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507843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US" sz="5333" dirty="0" smtClean="0">
                <a:solidFill>
                  <a:srgbClr val="629DD1"/>
                </a:solidFill>
              </a:rPr>
              <a:t>Before the </a:t>
            </a:r>
            <a:r>
              <a:rPr lang="en" sz="5333" dirty="0" smtClean="0">
                <a:solidFill>
                  <a:srgbClr val="629DD1"/>
                </a:solidFill>
              </a:rPr>
              <a:t>Question </a:t>
            </a:r>
            <a:r>
              <a:rPr lang="en" sz="5333" dirty="0">
                <a:solidFill>
                  <a:srgbClr val="629DD1"/>
                </a:solidFill>
              </a:rPr>
              <a:t>Focus</a:t>
            </a:r>
            <a:endParaRPr dirty="0"/>
          </a:p>
        </p:txBody>
      </p:sp>
      <p:pic>
        <p:nvPicPr>
          <p:cNvPr id="280" name="Google Shape;280;p3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51367" y="1600100"/>
            <a:ext cx="2570732" cy="2542432"/>
          </a:xfrm>
          <a:prstGeom prst="rect">
            <a:avLst/>
          </a:prstGeom>
          <a:noFill/>
          <a:ln>
            <a:noFill/>
          </a:ln>
        </p:spPr>
      </p:pic>
      <p:pic>
        <p:nvPicPr>
          <p:cNvPr id="281" name="Google Shape;281;p37"/>
          <p:cNvPicPr preferRelativeResize="0"/>
          <p:nvPr/>
        </p:nvPicPr>
        <p:blipFill>
          <a:blip r:embed="rId4">
            <a:alphaModFix/>
          </a:blip>
          <a:stretch>
            <a:fillRect/>
          </a:stretch>
        </p:blipFill>
        <p:spPr>
          <a:xfrm>
            <a:off x="4495534" y="1477133"/>
            <a:ext cx="1634567" cy="1634567"/>
          </a:xfrm>
          <a:prstGeom prst="rect">
            <a:avLst/>
          </a:prstGeom>
          <a:noFill/>
          <a:ln>
            <a:noFill/>
          </a:ln>
        </p:spPr>
      </p:pic>
      <p:pic>
        <p:nvPicPr>
          <p:cNvPr id="282" name="Google Shape;282;p3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64633" y="1860767"/>
            <a:ext cx="742752" cy="390167"/>
          </a:xfrm>
          <a:prstGeom prst="rect">
            <a:avLst/>
          </a:prstGeom>
          <a:noFill/>
          <a:ln>
            <a:noFill/>
          </a:ln>
        </p:spPr>
      </p:pic>
      <p:sp>
        <p:nvSpPr>
          <p:cNvPr id="283" name="Google Shape;283;p37"/>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pic>
        <p:nvPicPr>
          <p:cNvPr id="284" name="Google Shape;284;p37"/>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257267" y="4438433"/>
            <a:ext cx="2035160" cy="2012768"/>
          </a:xfrm>
          <a:prstGeom prst="rect">
            <a:avLst/>
          </a:prstGeom>
          <a:noFill/>
          <a:ln>
            <a:noFill/>
          </a:ln>
        </p:spPr>
      </p:pic>
      <p:pic>
        <p:nvPicPr>
          <p:cNvPr id="285" name="Google Shape;285;p37"/>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3489335" y="3211301"/>
            <a:ext cx="1240768" cy="1227132"/>
          </a:xfrm>
          <a:prstGeom prst="rect">
            <a:avLst/>
          </a:prstGeom>
          <a:noFill/>
          <a:ln>
            <a:noFill/>
          </a:ln>
        </p:spPr>
      </p:pic>
      <p:sp>
        <p:nvSpPr>
          <p:cNvPr id="286" name="Google Shape;286;p37"/>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8 </a:t>
            </a:r>
            <a:endParaRPr sz="2400" b="1">
              <a:solidFill>
                <a:prstClr val="black"/>
              </a:solidFill>
              <a:latin typeface="Rockwell"/>
              <a:ea typeface="Rockwell"/>
              <a:cs typeface="Rockwell"/>
              <a:sym typeface="Rockwell"/>
            </a:endParaRPr>
          </a:p>
        </p:txBody>
      </p:sp>
      <p:sp>
        <p:nvSpPr>
          <p:cNvPr id="287" name="Google Shape;287;p37"/>
          <p:cNvSpPr txBox="1"/>
          <p:nvPr/>
        </p:nvSpPr>
        <p:spPr>
          <a:xfrm rot="5400000">
            <a:off x="2640533" y="2765917"/>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8 </a:t>
            </a:r>
            <a:endParaRPr sz="2400" b="1">
              <a:solidFill>
                <a:prstClr val="black"/>
              </a:solidFill>
              <a:latin typeface="Rockwell"/>
              <a:ea typeface="Rockwell"/>
              <a:cs typeface="Rockwell"/>
              <a:sym typeface="Rockwell"/>
            </a:endParaRPr>
          </a:p>
        </p:txBody>
      </p:sp>
      <p:sp>
        <p:nvSpPr>
          <p:cNvPr id="288" name="Google Shape;288;p37"/>
          <p:cNvSpPr txBox="1"/>
          <p:nvPr/>
        </p:nvSpPr>
        <p:spPr>
          <a:xfrm>
            <a:off x="1654433" y="4049667"/>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6 </a:t>
            </a:r>
            <a:endParaRPr sz="2400" b="1">
              <a:solidFill>
                <a:prstClr val="black"/>
              </a:solidFill>
              <a:latin typeface="Rockwell"/>
              <a:ea typeface="Rockwell"/>
              <a:cs typeface="Rockwell"/>
              <a:sym typeface="Rockwell"/>
            </a:endParaRPr>
          </a:p>
        </p:txBody>
      </p:sp>
      <p:sp>
        <p:nvSpPr>
          <p:cNvPr id="289" name="Google Shape;289;p37"/>
          <p:cNvSpPr txBox="1"/>
          <p:nvPr/>
        </p:nvSpPr>
        <p:spPr>
          <a:xfrm rot="5400000">
            <a:off x="2974333" y="5339417"/>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6 </a:t>
            </a:r>
            <a:endParaRPr sz="2400" b="1">
              <a:solidFill>
                <a:prstClr val="black"/>
              </a:solidFill>
              <a:latin typeface="Rockwell"/>
              <a:ea typeface="Rockwell"/>
              <a:cs typeface="Rockwell"/>
              <a:sym typeface="Rockwell"/>
            </a:endParaRPr>
          </a:p>
        </p:txBody>
      </p:sp>
      <p:sp>
        <p:nvSpPr>
          <p:cNvPr id="290" name="Google Shape;290;p37"/>
          <p:cNvSpPr txBox="1"/>
          <p:nvPr/>
        </p:nvSpPr>
        <p:spPr>
          <a:xfrm>
            <a:off x="3489300" y="27659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3 </a:t>
            </a:r>
            <a:endParaRPr sz="2400" b="1">
              <a:solidFill>
                <a:prstClr val="black"/>
              </a:solidFill>
              <a:latin typeface="Rockwell"/>
              <a:ea typeface="Rockwell"/>
              <a:cs typeface="Rockwell"/>
              <a:sym typeface="Rockwell"/>
            </a:endParaRPr>
          </a:p>
        </p:txBody>
      </p:sp>
      <p:sp>
        <p:nvSpPr>
          <p:cNvPr id="291" name="Google Shape;291;p37"/>
          <p:cNvSpPr txBox="1"/>
          <p:nvPr/>
        </p:nvSpPr>
        <p:spPr>
          <a:xfrm>
            <a:off x="4259717" y="3429000"/>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3 </a:t>
            </a:r>
            <a:endParaRPr sz="2400" b="1">
              <a:solidFill>
                <a:prstClr val="black"/>
              </a:solidFill>
              <a:latin typeface="Rockwell"/>
              <a:ea typeface="Rockwell"/>
              <a:cs typeface="Rockwell"/>
              <a:sym typeface="Rockwell"/>
            </a:endParaRPr>
          </a:p>
        </p:txBody>
      </p:sp>
      <p:graphicFrame>
        <p:nvGraphicFramePr>
          <p:cNvPr id="292" name="Google Shape;292;p37"/>
          <p:cNvGraphicFramePr/>
          <p:nvPr/>
        </p:nvGraphicFramePr>
        <p:xfrm>
          <a:off x="6322252" y="2055850"/>
          <a:ext cx="5598134" cy="4352832"/>
        </p:xfrm>
        <a:graphic>
          <a:graphicData uri="http://schemas.openxmlformats.org/drawingml/2006/table">
            <a:tbl>
              <a:tblPr>
                <a:noFill/>
              </a:tblPr>
              <a:tblGrid>
                <a:gridCol w="2799067">
                  <a:extLst>
                    <a:ext uri="{9D8B030D-6E8A-4147-A177-3AD203B41FA5}">
                      <a16:colId xmlns:a16="http://schemas.microsoft.com/office/drawing/2014/main" val="20000"/>
                    </a:ext>
                  </a:extLst>
                </a:gridCol>
                <a:gridCol w="2799067">
                  <a:extLst>
                    <a:ext uri="{9D8B030D-6E8A-4147-A177-3AD203B41FA5}">
                      <a16:colId xmlns:a16="http://schemas.microsoft.com/office/drawing/2014/main" val="20001"/>
                    </a:ext>
                  </a:extLst>
                </a:gridCol>
              </a:tblGrid>
              <a:tr h="1266067">
                <a:tc>
                  <a:txBody>
                    <a:bodyPr/>
                    <a:lstStyle/>
                    <a:p>
                      <a:pPr marL="0" lvl="0" indent="0" algn="ctr">
                        <a:spcBef>
                          <a:spcPts val="0"/>
                        </a:spcBef>
                        <a:spcAft>
                          <a:spcPts val="0"/>
                        </a:spcAft>
                        <a:buNone/>
                      </a:pPr>
                      <a:r>
                        <a:rPr lang="en" sz="3200">
                          <a:latin typeface="Rockwell"/>
                          <a:ea typeface="Rockwell"/>
                          <a:cs typeface="Rockwell"/>
                          <a:sym typeface="Rockwell"/>
                        </a:rPr>
                        <a:t>Square Size </a:t>
                      </a:r>
                      <a:endParaRPr sz="3200">
                        <a:latin typeface="Rockwell"/>
                        <a:ea typeface="Rockwell"/>
                        <a:cs typeface="Rockwell"/>
                        <a:sym typeface="Rockwell"/>
                      </a:endParaRPr>
                    </a:p>
                  </a:txBody>
                  <a:tcPr marL="121900" marR="121900" marT="121900" marB="121900"/>
                </a:tc>
                <a:tc>
                  <a:txBody>
                    <a:bodyPr/>
                    <a:lstStyle/>
                    <a:p>
                      <a:pPr marL="0" lvl="0" indent="0" algn="ctr">
                        <a:spcBef>
                          <a:spcPts val="0"/>
                        </a:spcBef>
                        <a:spcAft>
                          <a:spcPts val="0"/>
                        </a:spcAft>
                        <a:buNone/>
                      </a:pPr>
                      <a:r>
                        <a:rPr lang="en" sz="3200">
                          <a:latin typeface="Rockwell"/>
                          <a:ea typeface="Rockwell"/>
                          <a:cs typeface="Rockwell"/>
                          <a:sym typeface="Rockwell"/>
                        </a:rPr>
                        <a:t># of Bingo Chips that Fit</a:t>
                      </a:r>
                      <a:endParaRPr sz="3200">
                        <a:latin typeface="Rockwell"/>
                        <a:ea typeface="Rockwell"/>
                        <a:cs typeface="Rockwell"/>
                        <a:sym typeface="Rockwell"/>
                      </a:endParaRPr>
                    </a:p>
                  </a:txBody>
                  <a:tcPr marL="121900" marR="121900" marT="121900" marB="121900"/>
                </a:tc>
                <a:extLst>
                  <a:ext uri="{0D108BD9-81ED-4DB2-BD59-A6C34878D82A}">
                    <a16:rowId xmlns:a16="http://schemas.microsoft.com/office/drawing/2014/main" val="10000"/>
                  </a:ext>
                </a:extLst>
              </a:tr>
              <a:tr h="617353">
                <a:tc>
                  <a:txBody>
                    <a:bodyPr/>
                    <a:lstStyle/>
                    <a:p>
                      <a:pPr marL="0" lvl="0" indent="0" algn="ctr">
                        <a:spcBef>
                          <a:spcPts val="0"/>
                        </a:spcBef>
                        <a:spcAft>
                          <a:spcPts val="0"/>
                        </a:spcAft>
                        <a:buNone/>
                      </a:pPr>
                      <a:r>
                        <a:rPr lang="en" sz="2400">
                          <a:latin typeface="Rockwell"/>
                          <a:ea typeface="Rockwell"/>
                          <a:cs typeface="Rockwell"/>
                          <a:sym typeface="Rockwell"/>
                        </a:rPr>
                        <a:t>2</a:t>
                      </a:r>
                      <a:endParaRPr sz="2400">
                        <a:latin typeface="Rockwell"/>
                        <a:ea typeface="Rockwell"/>
                        <a:cs typeface="Rockwell"/>
                        <a:sym typeface="Rockwell"/>
                      </a:endParaRPr>
                    </a:p>
                  </a:txBody>
                  <a:tcPr marL="121900" marR="121900" marT="121900" marB="121900"/>
                </a:tc>
                <a:tc>
                  <a:txBody>
                    <a:bodyPr/>
                    <a:lstStyle/>
                    <a:p>
                      <a:pPr marL="0" lvl="0" indent="0" algn="ctr">
                        <a:spcBef>
                          <a:spcPts val="0"/>
                        </a:spcBef>
                        <a:spcAft>
                          <a:spcPts val="0"/>
                        </a:spcAft>
                        <a:buNone/>
                      </a:pPr>
                      <a:endParaRPr sz="2400"/>
                    </a:p>
                  </a:txBody>
                  <a:tcPr marL="121900" marR="121900" marT="121900" marB="121900"/>
                </a:tc>
                <a:extLst>
                  <a:ext uri="{0D108BD9-81ED-4DB2-BD59-A6C34878D82A}">
                    <a16:rowId xmlns:a16="http://schemas.microsoft.com/office/drawing/2014/main" val="10001"/>
                  </a:ext>
                </a:extLst>
              </a:tr>
              <a:tr h="617353">
                <a:tc>
                  <a:txBody>
                    <a:bodyPr/>
                    <a:lstStyle/>
                    <a:p>
                      <a:pPr marL="0" lvl="0" indent="0" algn="ctr">
                        <a:spcBef>
                          <a:spcPts val="0"/>
                        </a:spcBef>
                        <a:spcAft>
                          <a:spcPts val="0"/>
                        </a:spcAft>
                        <a:buNone/>
                      </a:pPr>
                      <a:r>
                        <a:rPr lang="en" sz="2400">
                          <a:latin typeface="Rockwell"/>
                          <a:ea typeface="Rockwell"/>
                          <a:cs typeface="Rockwell"/>
                          <a:sym typeface="Rockwell"/>
                        </a:rPr>
                        <a:t>3</a:t>
                      </a:r>
                      <a:endParaRPr sz="2400">
                        <a:latin typeface="Rockwell"/>
                        <a:ea typeface="Rockwell"/>
                        <a:cs typeface="Rockwell"/>
                        <a:sym typeface="Rockwell"/>
                      </a:endParaRPr>
                    </a:p>
                  </a:txBody>
                  <a:tcPr marL="121900" marR="121900" marT="121900" marB="121900"/>
                </a:tc>
                <a:tc>
                  <a:txBody>
                    <a:bodyPr/>
                    <a:lstStyle/>
                    <a:p>
                      <a:pPr marL="0" lvl="0" indent="0">
                        <a:spcBef>
                          <a:spcPts val="0"/>
                        </a:spcBef>
                        <a:spcAft>
                          <a:spcPts val="0"/>
                        </a:spcAft>
                        <a:buNone/>
                      </a:pPr>
                      <a:endParaRPr sz="2400"/>
                    </a:p>
                  </a:txBody>
                  <a:tcPr marL="121900" marR="121900" marT="121900" marB="121900"/>
                </a:tc>
                <a:extLst>
                  <a:ext uri="{0D108BD9-81ED-4DB2-BD59-A6C34878D82A}">
                    <a16:rowId xmlns:a16="http://schemas.microsoft.com/office/drawing/2014/main" val="10002"/>
                  </a:ext>
                </a:extLst>
              </a:tr>
              <a:tr h="617353">
                <a:tc>
                  <a:txBody>
                    <a:bodyPr/>
                    <a:lstStyle/>
                    <a:p>
                      <a:pPr marL="0" lvl="0" indent="0" algn="ctr">
                        <a:spcBef>
                          <a:spcPts val="0"/>
                        </a:spcBef>
                        <a:spcAft>
                          <a:spcPts val="0"/>
                        </a:spcAft>
                        <a:buNone/>
                      </a:pPr>
                      <a:r>
                        <a:rPr lang="en" sz="2400">
                          <a:latin typeface="Rockwell"/>
                          <a:ea typeface="Rockwell"/>
                          <a:cs typeface="Rockwell"/>
                          <a:sym typeface="Rockwell"/>
                        </a:rPr>
                        <a:t>4</a:t>
                      </a:r>
                      <a:endParaRPr sz="2400">
                        <a:latin typeface="Rockwell"/>
                        <a:ea typeface="Rockwell"/>
                        <a:cs typeface="Rockwell"/>
                        <a:sym typeface="Rockwell"/>
                      </a:endParaRPr>
                    </a:p>
                  </a:txBody>
                  <a:tcPr marL="121900" marR="121900" marT="121900" marB="121900"/>
                </a:tc>
                <a:tc>
                  <a:txBody>
                    <a:bodyPr/>
                    <a:lstStyle/>
                    <a:p>
                      <a:pPr marL="0" lvl="0" indent="0">
                        <a:spcBef>
                          <a:spcPts val="0"/>
                        </a:spcBef>
                        <a:spcAft>
                          <a:spcPts val="0"/>
                        </a:spcAft>
                        <a:buNone/>
                      </a:pPr>
                      <a:endParaRPr sz="2400"/>
                    </a:p>
                  </a:txBody>
                  <a:tcPr marL="121900" marR="121900" marT="121900" marB="121900"/>
                </a:tc>
                <a:extLst>
                  <a:ext uri="{0D108BD9-81ED-4DB2-BD59-A6C34878D82A}">
                    <a16:rowId xmlns:a16="http://schemas.microsoft.com/office/drawing/2014/main" val="10003"/>
                  </a:ext>
                </a:extLst>
              </a:tr>
              <a:tr h="617353">
                <a:tc>
                  <a:txBody>
                    <a:bodyPr/>
                    <a:lstStyle/>
                    <a:p>
                      <a:pPr marL="0" lvl="0" indent="0" algn="ctr">
                        <a:spcBef>
                          <a:spcPts val="0"/>
                        </a:spcBef>
                        <a:spcAft>
                          <a:spcPts val="0"/>
                        </a:spcAft>
                        <a:buNone/>
                      </a:pPr>
                      <a:r>
                        <a:rPr lang="en" sz="2400">
                          <a:latin typeface="Rockwell"/>
                          <a:ea typeface="Rockwell"/>
                          <a:cs typeface="Rockwell"/>
                          <a:sym typeface="Rockwell"/>
                        </a:rPr>
                        <a:t>6</a:t>
                      </a:r>
                      <a:endParaRPr sz="2400">
                        <a:latin typeface="Rockwell"/>
                        <a:ea typeface="Rockwell"/>
                        <a:cs typeface="Rockwell"/>
                        <a:sym typeface="Rockwell"/>
                      </a:endParaRPr>
                    </a:p>
                  </a:txBody>
                  <a:tcPr marL="121900" marR="121900" marT="121900" marB="121900"/>
                </a:tc>
                <a:tc>
                  <a:txBody>
                    <a:bodyPr/>
                    <a:lstStyle/>
                    <a:p>
                      <a:pPr marL="0" lvl="0" indent="0">
                        <a:spcBef>
                          <a:spcPts val="0"/>
                        </a:spcBef>
                        <a:spcAft>
                          <a:spcPts val="0"/>
                        </a:spcAft>
                        <a:buNone/>
                      </a:pPr>
                      <a:endParaRPr sz="2400"/>
                    </a:p>
                  </a:txBody>
                  <a:tcPr marL="121900" marR="121900" marT="121900" marB="121900"/>
                </a:tc>
                <a:extLst>
                  <a:ext uri="{0D108BD9-81ED-4DB2-BD59-A6C34878D82A}">
                    <a16:rowId xmlns:a16="http://schemas.microsoft.com/office/drawing/2014/main" val="10004"/>
                  </a:ext>
                </a:extLst>
              </a:tr>
              <a:tr h="617353">
                <a:tc>
                  <a:txBody>
                    <a:bodyPr/>
                    <a:lstStyle/>
                    <a:p>
                      <a:pPr marL="0" lvl="0" indent="0" algn="ctr">
                        <a:spcBef>
                          <a:spcPts val="0"/>
                        </a:spcBef>
                        <a:spcAft>
                          <a:spcPts val="0"/>
                        </a:spcAft>
                        <a:buNone/>
                      </a:pPr>
                      <a:r>
                        <a:rPr lang="en" sz="2400">
                          <a:latin typeface="Rockwell"/>
                          <a:ea typeface="Rockwell"/>
                          <a:cs typeface="Rockwell"/>
                          <a:sym typeface="Rockwell"/>
                        </a:rPr>
                        <a:t>8</a:t>
                      </a:r>
                      <a:endParaRPr sz="2400">
                        <a:latin typeface="Rockwell"/>
                        <a:ea typeface="Rockwell"/>
                        <a:cs typeface="Rockwell"/>
                        <a:sym typeface="Rockwell"/>
                      </a:endParaRPr>
                    </a:p>
                  </a:txBody>
                  <a:tcPr marL="121900" marR="121900" marT="121900" marB="121900"/>
                </a:tc>
                <a:tc>
                  <a:txBody>
                    <a:bodyPr/>
                    <a:lstStyle/>
                    <a:p>
                      <a:pPr marL="0" lvl="0" indent="0">
                        <a:spcBef>
                          <a:spcPts val="0"/>
                        </a:spcBef>
                        <a:spcAft>
                          <a:spcPts val="0"/>
                        </a:spcAft>
                        <a:buNone/>
                      </a:pPr>
                      <a:endParaRPr sz="2400" dirty="0"/>
                    </a:p>
                  </a:txBody>
                  <a:tcPr marL="121900" marR="121900" marT="121900" marB="121900"/>
                </a:tc>
                <a:extLst>
                  <a:ext uri="{0D108BD9-81ED-4DB2-BD59-A6C34878D82A}">
                    <a16:rowId xmlns:a16="http://schemas.microsoft.com/office/drawing/2014/main" val="10005"/>
                  </a:ext>
                </a:extLst>
              </a:tr>
            </a:tbl>
          </a:graphicData>
        </a:graphic>
      </p:graphicFrame>
      <p:pic>
        <p:nvPicPr>
          <p:cNvPr id="293" name="Google Shape;293;p37"/>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388200" y="2576112"/>
            <a:ext cx="497069" cy="763349"/>
          </a:xfrm>
          <a:prstGeom prst="rect">
            <a:avLst/>
          </a:prstGeom>
          <a:noFill/>
          <a:ln>
            <a:noFill/>
          </a:ln>
        </p:spPr>
      </p:pic>
    </p:spTree>
    <p:extLst>
      <p:ext uri="{BB962C8B-B14F-4D97-AF65-F5344CB8AC3E}">
        <p14:creationId xmlns:p14="http://schemas.microsoft.com/office/powerpoint/2010/main" val="1660019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title"/>
          </p:nvPr>
        </p:nvSpPr>
        <p:spPr>
          <a:xfrm>
            <a:off x="664632" y="484093"/>
            <a:ext cx="3936397" cy="836707"/>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4000" dirty="0">
                <a:solidFill>
                  <a:srgbClr val="629DD1"/>
                </a:solidFill>
              </a:rPr>
              <a:t>Question Focus</a:t>
            </a:r>
            <a:endParaRPr sz="4000" dirty="0"/>
          </a:p>
        </p:txBody>
      </p:sp>
      <p:sp>
        <p:nvSpPr>
          <p:cNvPr id="283" name="Google Shape;283;p37"/>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graphicFrame>
        <p:nvGraphicFramePr>
          <p:cNvPr id="292" name="Google Shape;292;p37"/>
          <p:cNvGraphicFramePr/>
          <p:nvPr/>
        </p:nvGraphicFramePr>
        <p:xfrm>
          <a:off x="3671134" y="2501170"/>
          <a:ext cx="5464066" cy="4117144"/>
        </p:xfrm>
        <a:graphic>
          <a:graphicData uri="http://schemas.openxmlformats.org/drawingml/2006/table">
            <a:tbl>
              <a:tblPr>
                <a:noFill/>
              </a:tblPr>
              <a:tblGrid>
                <a:gridCol w="2732033">
                  <a:extLst>
                    <a:ext uri="{9D8B030D-6E8A-4147-A177-3AD203B41FA5}">
                      <a16:colId xmlns:a16="http://schemas.microsoft.com/office/drawing/2014/main" val="20000"/>
                    </a:ext>
                  </a:extLst>
                </a:gridCol>
                <a:gridCol w="2732033">
                  <a:extLst>
                    <a:ext uri="{9D8B030D-6E8A-4147-A177-3AD203B41FA5}">
                      <a16:colId xmlns:a16="http://schemas.microsoft.com/office/drawing/2014/main" val="20001"/>
                    </a:ext>
                  </a:extLst>
                </a:gridCol>
              </a:tblGrid>
              <a:tr h="1069344">
                <a:tc>
                  <a:txBody>
                    <a:bodyPr/>
                    <a:lstStyle/>
                    <a:p>
                      <a:pPr marL="0" lvl="0" indent="0" algn="ctr">
                        <a:spcBef>
                          <a:spcPts val="0"/>
                        </a:spcBef>
                        <a:spcAft>
                          <a:spcPts val="0"/>
                        </a:spcAft>
                        <a:buNone/>
                      </a:pPr>
                      <a:r>
                        <a:rPr lang="en" sz="2400" dirty="0">
                          <a:latin typeface="Rockwell"/>
                          <a:ea typeface="Rockwell"/>
                          <a:cs typeface="Rockwell"/>
                          <a:sym typeface="Rockwell"/>
                        </a:rPr>
                        <a:t>Square Size </a:t>
                      </a:r>
                      <a:endParaRPr sz="2400" dirty="0">
                        <a:latin typeface="Rockwell"/>
                        <a:ea typeface="Rockwell"/>
                        <a:cs typeface="Rockwell"/>
                        <a:sym typeface="Rockwell"/>
                      </a:endParaRPr>
                    </a:p>
                  </a:txBody>
                  <a:tcPr marL="121900" marR="121900" marT="121900" marB="121900"/>
                </a:tc>
                <a:tc>
                  <a:txBody>
                    <a:bodyPr/>
                    <a:lstStyle/>
                    <a:p>
                      <a:pPr marL="0" lvl="0" indent="0" algn="ctr">
                        <a:spcBef>
                          <a:spcPts val="0"/>
                        </a:spcBef>
                        <a:spcAft>
                          <a:spcPts val="0"/>
                        </a:spcAft>
                        <a:buNone/>
                      </a:pPr>
                      <a:r>
                        <a:rPr lang="en" sz="2400" dirty="0">
                          <a:latin typeface="Rockwell"/>
                          <a:ea typeface="Rockwell"/>
                          <a:cs typeface="Rockwell"/>
                          <a:sym typeface="Rockwell"/>
                        </a:rPr>
                        <a:t># of Bingo Chips that Fit</a:t>
                      </a:r>
                      <a:endParaRPr sz="2400" dirty="0">
                        <a:latin typeface="Rockwell"/>
                        <a:ea typeface="Rockwell"/>
                        <a:cs typeface="Rockwell"/>
                        <a:sym typeface="Rockwell"/>
                      </a:endParaRPr>
                    </a:p>
                  </a:txBody>
                  <a:tcPr marL="121900" marR="121900" marT="121900" marB="121900"/>
                </a:tc>
                <a:extLst>
                  <a:ext uri="{0D108BD9-81ED-4DB2-BD59-A6C34878D82A}">
                    <a16:rowId xmlns:a16="http://schemas.microsoft.com/office/drawing/2014/main" val="10000"/>
                  </a:ext>
                </a:extLst>
              </a:tr>
              <a:tr h="609560">
                <a:tc>
                  <a:txBody>
                    <a:bodyPr/>
                    <a:lstStyle/>
                    <a:p>
                      <a:pPr marL="0" lvl="0" indent="0" algn="ctr">
                        <a:spcBef>
                          <a:spcPts val="0"/>
                        </a:spcBef>
                        <a:spcAft>
                          <a:spcPts val="0"/>
                        </a:spcAft>
                        <a:buNone/>
                      </a:pPr>
                      <a:r>
                        <a:rPr lang="en" sz="2400">
                          <a:latin typeface="Rockwell"/>
                          <a:ea typeface="Rockwell"/>
                          <a:cs typeface="Rockwell"/>
                          <a:sym typeface="Rockwell"/>
                        </a:rPr>
                        <a:t>2</a:t>
                      </a:r>
                      <a:endParaRPr sz="2400">
                        <a:latin typeface="Rockwell"/>
                        <a:ea typeface="Rockwell"/>
                        <a:cs typeface="Rockwell"/>
                        <a:sym typeface="Rockwell"/>
                      </a:endParaRPr>
                    </a:p>
                  </a:txBody>
                  <a:tcPr marL="121900" marR="121900" marT="121900" marB="121900"/>
                </a:tc>
                <a:tc>
                  <a:txBody>
                    <a:bodyPr/>
                    <a:lstStyle/>
                    <a:p>
                      <a:pPr marL="0" lvl="0" indent="0" algn="ctr">
                        <a:spcBef>
                          <a:spcPts val="0"/>
                        </a:spcBef>
                        <a:spcAft>
                          <a:spcPts val="0"/>
                        </a:spcAft>
                        <a:buNone/>
                      </a:pPr>
                      <a:endParaRPr sz="2400" dirty="0"/>
                    </a:p>
                  </a:txBody>
                  <a:tcPr marL="121900" marR="121900" marT="121900" marB="121900"/>
                </a:tc>
                <a:extLst>
                  <a:ext uri="{0D108BD9-81ED-4DB2-BD59-A6C34878D82A}">
                    <a16:rowId xmlns:a16="http://schemas.microsoft.com/office/drawing/2014/main" val="10001"/>
                  </a:ext>
                </a:extLst>
              </a:tr>
              <a:tr h="609560">
                <a:tc>
                  <a:txBody>
                    <a:bodyPr/>
                    <a:lstStyle/>
                    <a:p>
                      <a:pPr marL="0" lvl="0" indent="0" algn="ctr">
                        <a:spcBef>
                          <a:spcPts val="0"/>
                        </a:spcBef>
                        <a:spcAft>
                          <a:spcPts val="0"/>
                        </a:spcAft>
                        <a:buNone/>
                      </a:pPr>
                      <a:r>
                        <a:rPr lang="en" sz="2400">
                          <a:latin typeface="Rockwell"/>
                          <a:ea typeface="Rockwell"/>
                          <a:cs typeface="Rockwell"/>
                          <a:sym typeface="Rockwell"/>
                        </a:rPr>
                        <a:t>3</a:t>
                      </a:r>
                      <a:endParaRPr sz="2400">
                        <a:latin typeface="Rockwell"/>
                        <a:ea typeface="Rockwell"/>
                        <a:cs typeface="Rockwell"/>
                        <a:sym typeface="Rockwell"/>
                      </a:endParaRPr>
                    </a:p>
                  </a:txBody>
                  <a:tcPr marL="121900" marR="121900" marT="121900" marB="121900"/>
                </a:tc>
                <a:tc>
                  <a:txBody>
                    <a:bodyPr/>
                    <a:lstStyle/>
                    <a:p>
                      <a:pPr marL="0" lvl="0" indent="0">
                        <a:spcBef>
                          <a:spcPts val="0"/>
                        </a:spcBef>
                        <a:spcAft>
                          <a:spcPts val="0"/>
                        </a:spcAft>
                        <a:buNone/>
                      </a:pPr>
                      <a:endParaRPr sz="2400"/>
                    </a:p>
                  </a:txBody>
                  <a:tcPr marL="121900" marR="121900" marT="121900" marB="121900"/>
                </a:tc>
                <a:extLst>
                  <a:ext uri="{0D108BD9-81ED-4DB2-BD59-A6C34878D82A}">
                    <a16:rowId xmlns:a16="http://schemas.microsoft.com/office/drawing/2014/main" val="10002"/>
                  </a:ext>
                </a:extLst>
              </a:tr>
              <a:tr h="609560">
                <a:tc>
                  <a:txBody>
                    <a:bodyPr/>
                    <a:lstStyle/>
                    <a:p>
                      <a:pPr marL="0" lvl="0" indent="0" algn="ctr">
                        <a:spcBef>
                          <a:spcPts val="0"/>
                        </a:spcBef>
                        <a:spcAft>
                          <a:spcPts val="0"/>
                        </a:spcAft>
                        <a:buNone/>
                      </a:pPr>
                      <a:r>
                        <a:rPr lang="en" sz="2400">
                          <a:latin typeface="Rockwell"/>
                          <a:ea typeface="Rockwell"/>
                          <a:cs typeface="Rockwell"/>
                          <a:sym typeface="Rockwell"/>
                        </a:rPr>
                        <a:t>4</a:t>
                      </a:r>
                      <a:endParaRPr sz="2400">
                        <a:latin typeface="Rockwell"/>
                        <a:ea typeface="Rockwell"/>
                        <a:cs typeface="Rockwell"/>
                        <a:sym typeface="Rockwell"/>
                      </a:endParaRPr>
                    </a:p>
                  </a:txBody>
                  <a:tcPr marL="121900" marR="121900" marT="121900" marB="121900"/>
                </a:tc>
                <a:tc>
                  <a:txBody>
                    <a:bodyPr/>
                    <a:lstStyle/>
                    <a:p>
                      <a:pPr marL="0" lvl="0" indent="0">
                        <a:spcBef>
                          <a:spcPts val="0"/>
                        </a:spcBef>
                        <a:spcAft>
                          <a:spcPts val="0"/>
                        </a:spcAft>
                        <a:buNone/>
                      </a:pPr>
                      <a:endParaRPr sz="2400"/>
                    </a:p>
                  </a:txBody>
                  <a:tcPr marL="121900" marR="121900" marT="121900" marB="121900"/>
                </a:tc>
                <a:extLst>
                  <a:ext uri="{0D108BD9-81ED-4DB2-BD59-A6C34878D82A}">
                    <a16:rowId xmlns:a16="http://schemas.microsoft.com/office/drawing/2014/main" val="10003"/>
                  </a:ext>
                </a:extLst>
              </a:tr>
              <a:tr h="609560">
                <a:tc>
                  <a:txBody>
                    <a:bodyPr/>
                    <a:lstStyle/>
                    <a:p>
                      <a:pPr marL="0" lvl="0" indent="0" algn="ctr">
                        <a:spcBef>
                          <a:spcPts val="0"/>
                        </a:spcBef>
                        <a:spcAft>
                          <a:spcPts val="0"/>
                        </a:spcAft>
                        <a:buNone/>
                      </a:pPr>
                      <a:r>
                        <a:rPr lang="en" sz="2400">
                          <a:latin typeface="Rockwell"/>
                          <a:ea typeface="Rockwell"/>
                          <a:cs typeface="Rockwell"/>
                          <a:sym typeface="Rockwell"/>
                        </a:rPr>
                        <a:t>6</a:t>
                      </a:r>
                      <a:endParaRPr sz="2400">
                        <a:latin typeface="Rockwell"/>
                        <a:ea typeface="Rockwell"/>
                        <a:cs typeface="Rockwell"/>
                        <a:sym typeface="Rockwell"/>
                      </a:endParaRPr>
                    </a:p>
                  </a:txBody>
                  <a:tcPr marL="121900" marR="121900" marT="121900" marB="121900"/>
                </a:tc>
                <a:tc>
                  <a:txBody>
                    <a:bodyPr/>
                    <a:lstStyle/>
                    <a:p>
                      <a:pPr marL="0" lvl="0" indent="0">
                        <a:spcBef>
                          <a:spcPts val="0"/>
                        </a:spcBef>
                        <a:spcAft>
                          <a:spcPts val="0"/>
                        </a:spcAft>
                        <a:buNone/>
                      </a:pPr>
                      <a:endParaRPr sz="2400" dirty="0"/>
                    </a:p>
                  </a:txBody>
                  <a:tcPr marL="121900" marR="121900" marT="121900" marB="121900"/>
                </a:tc>
                <a:extLst>
                  <a:ext uri="{0D108BD9-81ED-4DB2-BD59-A6C34878D82A}">
                    <a16:rowId xmlns:a16="http://schemas.microsoft.com/office/drawing/2014/main" val="10004"/>
                  </a:ext>
                </a:extLst>
              </a:tr>
              <a:tr h="609560">
                <a:tc>
                  <a:txBody>
                    <a:bodyPr/>
                    <a:lstStyle/>
                    <a:p>
                      <a:pPr marL="0" lvl="0" indent="0" algn="ctr">
                        <a:spcBef>
                          <a:spcPts val="0"/>
                        </a:spcBef>
                        <a:spcAft>
                          <a:spcPts val="0"/>
                        </a:spcAft>
                        <a:buNone/>
                      </a:pPr>
                      <a:r>
                        <a:rPr lang="en" sz="2400">
                          <a:latin typeface="Rockwell"/>
                          <a:ea typeface="Rockwell"/>
                          <a:cs typeface="Rockwell"/>
                          <a:sym typeface="Rockwell"/>
                        </a:rPr>
                        <a:t>8</a:t>
                      </a:r>
                      <a:endParaRPr sz="2400">
                        <a:latin typeface="Rockwell"/>
                        <a:ea typeface="Rockwell"/>
                        <a:cs typeface="Rockwell"/>
                        <a:sym typeface="Rockwell"/>
                      </a:endParaRPr>
                    </a:p>
                  </a:txBody>
                  <a:tcPr marL="121900" marR="121900" marT="121900" marB="121900"/>
                </a:tc>
                <a:tc>
                  <a:txBody>
                    <a:bodyPr/>
                    <a:lstStyle/>
                    <a:p>
                      <a:pPr marL="0" lvl="0" indent="0">
                        <a:spcBef>
                          <a:spcPts val="0"/>
                        </a:spcBef>
                        <a:spcAft>
                          <a:spcPts val="0"/>
                        </a:spcAft>
                        <a:buNone/>
                      </a:pPr>
                      <a:endParaRPr sz="2400" dirty="0"/>
                    </a:p>
                  </a:txBody>
                  <a:tcPr marL="121900" marR="121900" marT="121900" marB="121900"/>
                </a:tc>
                <a:extLst>
                  <a:ext uri="{0D108BD9-81ED-4DB2-BD59-A6C34878D82A}">
                    <a16:rowId xmlns:a16="http://schemas.microsoft.com/office/drawing/2014/main" val="10005"/>
                  </a:ext>
                </a:extLst>
              </a:tr>
            </a:tbl>
          </a:graphicData>
        </a:graphic>
      </p:graphicFrame>
      <p:sp>
        <p:nvSpPr>
          <p:cNvPr id="294" name="Google Shape;294;p37"/>
          <p:cNvSpPr txBox="1"/>
          <p:nvPr/>
        </p:nvSpPr>
        <p:spPr>
          <a:xfrm>
            <a:off x="4326807" y="1179430"/>
            <a:ext cx="4152719" cy="1084798"/>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r>
              <a:rPr lang="en" sz="2800" dirty="0">
                <a:solidFill>
                  <a:srgbClr val="629DD1"/>
                </a:solidFill>
                <a:latin typeface="Rockwell"/>
                <a:ea typeface="Rockwell"/>
                <a:cs typeface="Rockwell"/>
                <a:sym typeface="Rockwell"/>
              </a:rPr>
              <a:t>The function that best models this data</a:t>
            </a:r>
            <a:endParaRPr sz="2800" dirty="0">
              <a:solidFill>
                <a:srgbClr val="629DD1"/>
              </a:solidFill>
              <a:latin typeface="Rockwell"/>
              <a:ea typeface="Rockwell"/>
              <a:cs typeface="Rockwell"/>
              <a:sym typeface="Rockwell"/>
            </a:endParaRPr>
          </a:p>
        </p:txBody>
      </p:sp>
    </p:spTree>
    <p:extLst>
      <p:ext uri="{BB962C8B-B14F-4D97-AF65-F5344CB8AC3E}">
        <p14:creationId xmlns:p14="http://schemas.microsoft.com/office/powerpoint/2010/main" val="171184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p:nvPr>
        </p:nvSpPr>
        <p:spPr>
          <a:xfrm>
            <a:off x="713532" y="297600"/>
            <a:ext cx="6181600" cy="1116000"/>
          </a:xfrm>
          <a:prstGeom prst="rect">
            <a:avLst/>
          </a:prstGeom>
          <a:noFill/>
          <a:ln>
            <a:noFill/>
          </a:ln>
        </p:spPr>
        <p:txBody>
          <a:bodyPr spcFirstLastPara="1" vert="horz" wrap="square" lIns="121900" tIns="60933" rIns="121900" bIns="60933" rtlCol="0" anchor="t" anchorCtr="0">
            <a:noAutofit/>
          </a:bodyPr>
          <a:lstStyle/>
          <a:p>
            <a:r>
              <a:rPr lang="en" sz="5333"/>
              <a:t>Student Questions</a:t>
            </a:r>
            <a:endParaRPr sz="5333"/>
          </a:p>
        </p:txBody>
      </p:sp>
      <p:sp>
        <p:nvSpPr>
          <p:cNvPr id="300" name="Google Shape;300;p38"/>
          <p:cNvSpPr txBox="1">
            <a:spLocks noGrp="1"/>
          </p:cNvSpPr>
          <p:nvPr>
            <p:ph type="body" idx="1"/>
          </p:nvPr>
        </p:nvSpPr>
        <p:spPr>
          <a:xfrm>
            <a:off x="203200" y="727800"/>
            <a:ext cx="5892800" cy="5652800"/>
          </a:xfrm>
          <a:prstGeom prst="rect">
            <a:avLst/>
          </a:prstGeom>
          <a:noFill/>
          <a:ln>
            <a:noFill/>
          </a:ln>
        </p:spPr>
        <p:txBody>
          <a:bodyPr spcFirstLastPara="1" vert="horz" wrap="square" lIns="121900" tIns="0" rIns="121900" bIns="60933" rtlCol="0" anchor="t" anchorCtr="0">
            <a:noAutofit/>
          </a:bodyPr>
          <a:lstStyle/>
          <a:p>
            <a:pPr marL="0" indent="0">
              <a:spcBef>
                <a:spcPts val="0"/>
              </a:spcBef>
              <a:buNone/>
            </a:pPr>
            <a:endParaRPr b="1" dirty="0">
              <a:solidFill>
                <a:srgbClr val="000000"/>
              </a:solidFill>
            </a:endParaRPr>
          </a:p>
          <a:p>
            <a:pPr marL="685783" indent="-685783">
              <a:spcBef>
                <a:spcPts val="0"/>
              </a:spcBef>
              <a:buClr>
                <a:srgbClr val="000000"/>
              </a:buClr>
              <a:buSzPts val="1800"/>
              <a:buFont typeface="Rockwell"/>
              <a:buAutoNum type="arabicPeriod"/>
            </a:pPr>
            <a:r>
              <a:rPr lang="en" dirty="0">
                <a:solidFill>
                  <a:srgbClr val="000000"/>
                </a:solidFill>
              </a:rPr>
              <a:t>Is this related to polynomial?</a:t>
            </a:r>
            <a:endParaRPr dirty="0">
              <a:solidFill>
                <a:srgbClr val="000000"/>
              </a:solidFill>
            </a:endParaRPr>
          </a:p>
          <a:p>
            <a:pPr marL="685783" indent="-685783">
              <a:spcBef>
                <a:spcPts val="0"/>
              </a:spcBef>
              <a:buClr>
                <a:srgbClr val="000000"/>
              </a:buClr>
              <a:buSzPts val="1800"/>
              <a:buFont typeface="Rockwell"/>
              <a:buAutoNum type="arabicPeriod"/>
            </a:pPr>
            <a:r>
              <a:rPr lang="en" dirty="0">
                <a:solidFill>
                  <a:srgbClr val="000000"/>
                </a:solidFill>
              </a:rPr>
              <a:t>What would you call a function that is neither linear or exponential?</a:t>
            </a:r>
            <a:endParaRPr dirty="0">
              <a:solidFill>
                <a:srgbClr val="000000"/>
              </a:solidFill>
            </a:endParaRPr>
          </a:p>
          <a:p>
            <a:pPr marL="685783" indent="-685783">
              <a:spcBef>
                <a:spcPts val="0"/>
              </a:spcBef>
              <a:buClr>
                <a:srgbClr val="000000"/>
              </a:buClr>
              <a:buSzPts val="1800"/>
              <a:buFont typeface="Rockwell"/>
              <a:buAutoNum type="arabicPeriod"/>
            </a:pPr>
            <a:r>
              <a:rPr lang="en" dirty="0">
                <a:solidFill>
                  <a:srgbClr val="000000"/>
                </a:solidFill>
              </a:rPr>
              <a:t>Will this graph give us the exact # of how many chips will fit in the square?</a:t>
            </a:r>
            <a:endParaRPr dirty="0">
              <a:solidFill>
                <a:srgbClr val="000000"/>
              </a:solidFill>
            </a:endParaRPr>
          </a:p>
          <a:p>
            <a:pPr marL="685783" indent="-685783">
              <a:spcBef>
                <a:spcPts val="0"/>
              </a:spcBef>
              <a:buClr>
                <a:srgbClr val="000000"/>
              </a:buClr>
              <a:buSzPts val="1800"/>
              <a:buFont typeface="Rockwell"/>
              <a:buAutoNum type="arabicPeriod"/>
            </a:pPr>
            <a:r>
              <a:rPr lang="en" dirty="0">
                <a:solidFill>
                  <a:srgbClr val="000000"/>
                </a:solidFill>
              </a:rPr>
              <a:t>Does size of chips matter?</a:t>
            </a:r>
            <a:endParaRPr dirty="0">
              <a:solidFill>
                <a:srgbClr val="000000"/>
              </a:solidFill>
            </a:endParaRPr>
          </a:p>
          <a:p>
            <a:pPr marL="685783" indent="-685783">
              <a:spcBef>
                <a:spcPts val="0"/>
              </a:spcBef>
              <a:buClr>
                <a:srgbClr val="000000"/>
              </a:buClr>
              <a:buSzPts val="1800"/>
              <a:buFont typeface="Rockwell"/>
              <a:buAutoNum type="arabicPeriod"/>
            </a:pPr>
            <a:r>
              <a:rPr lang="en" dirty="0">
                <a:solidFill>
                  <a:srgbClr val="000000"/>
                </a:solidFill>
              </a:rPr>
              <a:t>Can it be exponential on a graph and not on a table?</a:t>
            </a:r>
            <a:endParaRPr dirty="0">
              <a:solidFill>
                <a:srgbClr val="000000"/>
              </a:solidFill>
            </a:endParaRPr>
          </a:p>
          <a:p>
            <a:pPr marL="685783" indent="-685783">
              <a:spcBef>
                <a:spcPts val="0"/>
              </a:spcBef>
              <a:buClr>
                <a:srgbClr val="000000"/>
              </a:buClr>
              <a:buSzPts val="1800"/>
              <a:buFont typeface="Rockwell"/>
              <a:buAutoNum type="arabicPeriod"/>
            </a:pPr>
            <a:r>
              <a:rPr lang="en" dirty="0">
                <a:solidFill>
                  <a:srgbClr val="000000"/>
                </a:solidFill>
              </a:rPr>
              <a:t>Why is the line on the graph curved and then out of nowhere it goes straight?</a:t>
            </a:r>
            <a:endParaRPr dirty="0">
              <a:solidFill>
                <a:srgbClr val="000000"/>
              </a:solidFill>
            </a:endParaRPr>
          </a:p>
          <a:p>
            <a:pPr marL="685783" indent="-685783">
              <a:spcBef>
                <a:spcPts val="0"/>
              </a:spcBef>
              <a:buClr>
                <a:srgbClr val="000000"/>
              </a:buClr>
              <a:buSzPts val="1800"/>
              <a:buFont typeface="Rockwell"/>
              <a:buAutoNum type="arabicPeriod"/>
            </a:pPr>
            <a:r>
              <a:rPr lang="en" dirty="0">
                <a:solidFill>
                  <a:schemeClr val="dk1"/>
                </a:solidFill>
              </a:rPr>
              <a:t>How could you find what the table is multiplying by?</a:t>
            </a:r>
            <a:endParaRPr dirty="0">
              <a:solidFill>
                <a:srgbClr val="000000"/>
              </a:solidFill>
            </a:endParaRPr>
          </a:p>
          <a:p>
            <a:pPr marL="685783" indent="0">
              <a:spcBef>
                <a:spcPts val="0"/>
              </a:spcBef>
              <a:buNone/>
            </a:pPr>
            <a:endParaRPr b="1" dirty="0">
              <a:solidFill>
                <a:srgbClr val="000000"/>
              </a:solidFill>
            </a:endParaRPr>
          </a:p>
          <a:p>
            <a:pPr marL="685783" indent="-533387">
              <a:spcBef>
                <a:spcPts val="1067"/>
              </a:spcBef>
              <a:buSzPts val="1800"/>
              <a:buNone/>
            </a:pPr>
            <a:endParaRPr sz="3200" dirty="0">
              <a:latin typeface="Gill Sans"/>
              <a:ea typeface="Gill Sans"/>
              <a:cs typeface="Gill Sans"/>
              <a:sym typeface="Gill Sans"/>
            </a:endParaRPr>
          </a:p>
        </p:txBody>
      </p:sp>
      <p:sp>
        <p:nvSpPr>
          <p:cNvPr id="301" name="Google Shape;301;p38"/>
          <p:cNvSpPr txBox="1">
            <a:spLocks noGrp="1"/>
          </p:cNvSpPr>
          <p:nvPr>
            <p:ph type="body" idx="2"/>
          </p:nvPr>
        </p:nvSpPr>
        <p:spPr>
          <a:xfrm>
            <a:off x="5918433" y="1936267"/>
            <a:ext cx="5892800" cy="4562069"/>
          </a:xfrm>
          <a:prstGeom prst="rect">
            <a:avLst/>
          </a:prstGeom>
          <a:noFill/>
          <a:ln>
            <a:noFill/>
          </a:ln>
        </p:spPr>
        <p:txBody>
          <a:bodyPr spcFirstLastPara="1" vert="horz" wrap="square" lIns="121900" tIns="60933" rIns="121900" bIns="60933" rtlCol="0" anchor="t" anchorCtr="0">
            <a:noAutofit/>
          </a:bodyPr>
          <a:lstStyle/>
          <a:p>
            <a:pPr marL="11" indent="-457200">
              <a:spcBef>
                <a:spcPts val="0"/>
              </a:spcBef>
              <a:buClr>
                <a:srgbClr val="000000"/>
              </a:buClr>
              <a:buSzPts val="1800"/>
              <a:buFont typeface="+mj-lt"/>
              <a:buAutoNum type="arabicPeriod" startAt="8"/>
            </a:pPr>
            <a:r>
              <a:rPr lang="en" dirty="0" smtClean="0">
                <a:solidFill>
                  <a:srgbClr val="000000"/>
                </a:solidFill>
              </a:rPr>
              <a:t>Why </a:t>
            </a:r>
            <a:r>
              <a:rPr lang="en" dirty="0">
                <a:solidFill>
                  <a:srgbClr val="000000"/>
                </a:solidFill>
              </a:rPr>
              <a:t>does it increase rapidly </a:t>
            </a:r>
            <a:r>
              <a:rPr lang="en" dirty="0" smtClean="0">
                <a:solidFill>
                  <a:srgbClr val="000000"/>
                </a:solidFill>
              </a:rPr>
              <a:t>then</a:t>
            </a:r>
            <a:r>
              <a:rPr lang="en-US" dirty="0" smtClean="0">
                <a:solidFill>
                  <a:srgbClr val="000000"/>
                </a:solidFill>
              </a:rPr>
              <a:t> </a:t>
            </a:r>
            <a:r>
              <a:rPr lang="en" dirty="0" smtClean="0">
                <a:solidFill>
                  <a:srgbClr val="000000"/>
                </a:solidFill>
              </a:rPr>
              <a:t>slow </a:t>
            </a:r>
            <a:r>
              <a:rPr lang="en" dirty="0">
                <a:solidFill>
                  <a:srgbClr val="000000"/>
                </a:solidFill>
              </a:rPr>
              <a:t>down</a:t>
            </a:r>
            <a:r>
              <a:rPr lang="en" dirty="0" smtClean="0">
                <a:solidFill>
                  <a:srgbClr val="000000"/>
                </a:solidFill>
              </a:rPr>
              <a:t>?</a:t>
            </a:r>
            <a:endParaRPr lang="en-US" dirty="0" smtClean="0">
              <a:solidFill>
                <a:srgbClr val="000000"/>
              </a:solidFill>
            </a:endParaRPr>
          </a:p>
          <a:p>
            <a:pPr marL="11" indent="-457200">
              <a:spcBef>
                <a:spcPts val="0"/>
              </a:spcBef>
              <a:buClr>
                <a:srgbClr val="000000"/>
              </a:buClr>
              <a:buSzPts val="1800"/>
              <a:buFont typeface="+mj-lt"/>
              <a:buAutoNum type="arabicPeriod" startAt="8"/>
            </a:pPr>
            <a:r>
              <a:rPr lang="en" dirty="0" smtClean="0">
                <a:solidFill>
                  <a:srgbClr val="000000"/>
                </a:solidFill>
              </a:rPr>
              <a:t>What </a:t>
            </a:r>
            <a:r>
              <a:rPr lang="en" dirty="0">
                <a:solidFill>
                  <a:srgbClr val="000000"/>
                </a:solidFill>
              </a:rPr>
              <a:t>would the slope look like</a:t>
            </a:r>
            <a:r>
              <a:rPr lang="en" dirty="0" smtClean="0">
                <a:solidFill>
                  <a:srgbClr val="000000"/>
                </a:solidFill>
              </a:rPr>
              <a:t>?</a:t>
            </a:r>
            <a:endParaRPr lang="en-US" dirty="0" smtClean="0">
              <a:solidFill>
                <a:srgbClr val="000000"/>
              </a:solidFill>
            </a:endParaRPr>
          </a:p>
          <a:p>
            <a:pPr marL="11" indent="-457200">
              <a:spcBef>
                <a:spcPts val="0"/>
              </a:spcBef>
              <a:buClr>
                <a:srgbClr val="000000"/>
              </a:buClr>
              <a:buSzPts val="1800"/>
              <a:buFont typeface="+mj-lt"/>
              <a:buAutoNum type="arabicPeriod" startAt="8"/>
            </a:pPr>
            <a:r>
              <a:rPr lang="en" dirty="0" smtClean="0">
                <a:solidFill>
                  <a:srgbClr val="000000"/>
                </a:solidFill>
              </a:rPr>
              <a:t>What </a:t>
            </a:r>
            <a:r>
              <a:rPr lang="en" dirty="0">
                <a:solidFill>
                  <a:srgbClr val="000000"/>
                </a:solidFill>
              </a:rPr>
              <a:t>type of function is the graph if it is not a J, L, or linear</a:t>
            </a:r>
            <a:r>
              <a:rPr lang="en" dirty="0" smtClean="0">
                <a:solidFill>
                  <a:srgbClr val="000000"/>
                </a:solidFill>
              </a:rPr>
              <a:t>?</a:t>
            </a:r>
            <a:endParaRPr lang="en-US" dirty="0" smtClean="0">
              <a:solidFill>
                <a:srgbClr val="000000"/>
              </a:solidFill>
            </a:endParaRPr>
          </a:p>
          <a:p>
            <a:pPr marL="11" indent="-457200">
              <a:spcBef>
                <a:spcPts val="0"/>
              </a:spcBef>
              <a:buClr>
                <a:srgbClr val="000000"/>
              </a:buClr>
              <a:buSzPts val="1800"/>
              <a:buFont typeface="+mj-lt"/>
              <a:buAutoNum type="arabicPeriod" startAt="8"/>
            </a:pPr>
            <a:r>
              <a:rPr lang="en" dirty="0" smtClean="0">
                <a:solidFill>
                  <a:srgbClr val="000000"/>
                </a:solidFill>
              </a:rPr>
              <a:t>If </a:t>
            </a:r>
            <a:r>
              <a:rPr lang="en" dirty="0">
                <a:solidFill>
                  <a:srgbClr val="000000"/>
                </a:solidFill>
              </a:rPr>
              <a:t>we were to find the amount of chips found in an 11 in a square could we double that and find the answer for a 22 inch square</a:t>
            </a:r>
            <a:r>
              <a:rPr lang="en" dirty="0" smtClean="0">
                <a:solidFill>
                  <a:srgbClr val="000000"/>
                </a:solidFill>
              </a:rPr>
              <a:t>?</a:t>
            </a:r>
            <a:endParaRPr lang="en-US" dirty="0" smtClean="0">
              <a:solidFill>
                <a:srgbClr val="000000"/>
              </a:solidFill>
            </a:endParaRPr>
          </a:p>
          <a:p>
            <a:pPr marL="11" indent="-457200">
              <a:spcBef>
                <a:spcPts val="0"/>
              </a:spcBef>
              <a:buClr>
                <a:srgbClr val="000000"/>
              </a:buClr>
              <a:buSzPts val="1800"/>
              <a:buFont typeface="+mj-lt"/>
              <a:buAutoNum type="arabicPeriod" startAt="8"/>
            </a:pPr>
            <a:r>
              <a:rPr lang="en" dirty="0" smtClean="0">
                <a:solidFill>
                  <a:srgbClr val="000000"/>
                </a:solidFill>
              </a:rPr>
              <a:t>Does </a:t>
            </a:r>
            <a:r>
              <a:rPr lang="en" dirty="0">
                <a:solidFill>
                  <a:srgbClr val="000000"/>
                </a:solidFill>
              </a:rPr>
              <a:t>the graph cross zero?</a:t>
            </a:r>
          </a:p>
          <a:p>
            <a:pPr marL="11" indent="-457200">
              <a:spcBef>
                <a:spcPts val="0"/>
              </a:spcBef>
              <a:buClr>
                <a:srgbClr val="000000"/>
              </a:buClr>
              <a:buSzPts val="1800"/>
              <a:buFont typeface="+mj-lt"/>
              <a:buAutoNum type="arabicPeriod" startAt="8"/>
            </a:pPr>
            <a:r>
              <a:rPr lang="en" dirty="0" smtClean="0">
                <a:solidFill>
                  <a:srgbClr val="000000"/>
                </a:solidFill>
              </a:rPr>
              <a:t>What </a:t>
            </a:r>
            <a:r>
              <a:rPr lang="en" dirty="0">
                <a:solidFill>
                  <a:srgbClr val="000000"/>
                </a:solidFill>
              </a:rPr>
              <a:t>kind of math did people use to get these solutions? </a:t>
            </a:r>
          </a:p>
          <a:p>
            <a:pPr marL="0" indent="-457189">
              <a:spcBef>
                <a:spcPts val="0"/>
              </a:spcBef>
              <a:buClr>
                <a:srgbClr val="000000"/>
              </a:buClr>
              <a:buSzPts val="1800"/>
              <a:buNone/>
            </a:pPr>
            <a:endParaRPr lang="en" dirty="0">
              <a:solidFill>
                <a:srgbClr val="000000"/>
              </a:solidFill>
            </a:endParaRPr>
          </a:p>
          <a:p>
            <a:pPr marL="0" indent="-457189">
              <a:spcBef>
                <a:spcPts val="0"/>
              </a:spcBef>
              <a:buClr>
                <a:srgbClr val="000000"/>
              </a:buClr>
              <a:buSzPts val="1800"/>
              <a:buNone/>
            </a:pPr>
            <a:endParaRPr lang="en" dirty="0">
              <a:solidFill>
                <a:srgbClr val="000000"/>
              </a:solidFill>
            </a:endParaRPr>
          </a:p>
          <a:p>
            <a:pPr marL="0" indent="-457189">
              <a:spcBef>
                <a:spcPts val="0"/>
              </a:spcBef>
              <a:buClr>
                <a:srgbClr val="000000"/>
              </a:buClr>
              <a:buSzPts val="1800"/>
              <a:buNone/>
            </a:pPr>
            <a:endParaRPr lang="en" dirty="0">
              <a:solidFill>
                <a:srgbClr val="000000"/>
              </a:solidFill>
            </a:endParaRPr>
          </a:p>
          <a:p>
            <a:pPr marL="0" indent="-457189" defTabSz="1219170">
              <a:lnSpc>
                <a:spcPct val="100000"/>
              </a:lnSpc>
              <a:spcBef>
                <a:spcPts val="0"/>
              </a:spcBef>
              <a:buClr>
                <a:srgbClr val="000000"/>
              </a:buClr>
              <a:buSzPts val="1800"/>
              <a:buNone/>
            </a:pPr>
            <a:r>
              <a:rPr lang="en-US" dirty="0" smtClean="0">
                <a:solidFill>
                  <a:srgbClr val="000000"/>
                </a:solidFill>
              </a:rPr>
              <a:t> </a:t>
            </a:r>
            <a:endParaRPr dirty="0">
              <a:solidFill>
                <a:srgbClr val="000000"/>
              </a:solidFill>
            </a:endParaRPr>
          </a:p>
        </p:txBody>
      </p:sp>
      <p:sp>
        <p:nvSpPr>
          <p:cNvPr id="302" name="Google Shape;302;p38">
            <a:hlinkClick r:id=""/>
          </p:cNvPr>
          <p:cNvSpPr txBox="1"/>
          <p:nvPr/>
        </p:nvSpPr>
        <p:spPr>
          <a:xfrm>
            <a:off x="10148192" y="6076663"/>
            <a:ext cx="2044000" cy="781200"/>
          </a:xfrm>
          <a:prstGeom prst="rect">
            <a:avLst/>
          </a:prstGeom>
          <a:noFill/>
          <a:ln>
            <a:noFill/>
          </a:ln>
        </p:spPr>
        <p:txBody>
          <a:bodyPr spcFirstLastPara="1" wrap="square" lIns="121900" tIns="60933" rIns="121900" bIns="60933" anchor="t" anchorCtr="0">
            <a:noAutofit/>
          </a:bodyPr>
          <a:lstStyle/>
          <a:p>
            <a:pPr>
              <a:buClr>
                <a:srgbClr val="5B9BD5"/>
              </a:buClr>
              <a:buSzPts val="3600"/>
            </a:pPr>
            <a:endParaRPr sz="4800">
              <a:solidFill>
                <a:srgbClr val="5B9BD5"/>
              </a:solidFill>
              <a:latin typeface="Rockwell"/>
              <a:ea typeface="Rockwell"/>
              <a:cs typeface="Rockwell"/>
              <a:sym typeface="Rockwell"/>
            </a:endParaRPr>
          </a:p>
        </p:txBody>
      </p:sp>
      <p:pic>
        <p:nvPicPr>
          <p:cNvPr id="303" name="Google Shape;303;p38"/>
          <p:cNvPicPr preferRelativeResize="0"/>
          <p:nvPr/>
        </p:nvPicPr>
        <p:blipFill>
          <a:blip r:embed="rId3">
            <a:alphaModFix/>
          </a:blip>
          <a:stretch>
            <a:fillRect/>
          </a:stretch>
        </p:blipFill>
        <p:spPr>
          <a:xfrm>
            <a:off x="6895134" y="64634"/>
            <a:ext cx="1871633" cy="1871633"/>
          </a:xfrm>
          <a:prstGeom prst="rect">
            <a:avLst/>
          </a:prstGeom>
          <a:noFill/>
          <a:ln>
            <a:noFill/>
          </a:ln>
        </p:spPr>
      </p:pic>
    </p:spTree>
    <p:extLst>
      <p:ext uri="{BB962C8B-B14F-4D97-AF65-F5344CB8AC3E}">
        <p14:creationId xmlns:p14="http://schemas.microsoft.com/office/powerpoint/2010/main" val="148485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xEl>
                                              <p:pRg st="1" end="1"/>
                                            </p:txEl>
                                          </p:spTgt>
                                        </p:tgtEl>
                                        <p:attrNameLst>
                                          <p:attrName>style.visibility</p:attrName>
                                        </p:attrNameLst>
                                      </p:cBhvr>
                                      <p:to>
                                        <p:strVal val="visible"/>
                                      </p:to>
                                    </p:set>
                                    <p:animEffect transition="in" filter="fade">
                                      <p:cBhvr>
                                        <p:cTn id="7" dur="1000"/>
                                        <p:tgtEl>
                                          <p:spTgt spid="3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0">
                                            <p:txEl>
                                              <p:pRg st="2" end="2"/>
                                            </p:txEl>
                                          </p:spTgt>
                                        </p:tgtEl>
                                        <p:attrNameLst>
                                          <p:attrName>style.visibility</p:attrName>
                                        </p:attrNameLst>
                                      </p:cBhvr>
                                      <p:to>
                                        <p:strVal val="visible"/>
                                      </p:to>
                                    </p:set>
                                    <p:animEffect transition="in" filter="fade">
                                      <p:cBhvr>
                                        <p:cTn id="12" dur="1000"/>
                                        <p:tgtEl>
                                          <p:spTgt spid="3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xEl>
                                              <p:pRg st="3" end="3"/>
                                            </p:txEl>
                                          </p:spTgt>
                                        </p:tgtEl>
                                        <p:attrNameLst>
                                          <p:attrName>style.visibility</p:attrName>
                                        </p:attrNameLst>
                                      </p:cBhvr>
                                      <p:to>
                                        <p:strVal val="visible"/>
                                      </p:to>
                                    </p:set>
                                    <p:animEffect transition="in" filter="fade">
                                      <p:cBhvr>
                                        <p:cTn id="17" dur="1000"/>
                                        <p:tgtEl>
                                          <p:spTgt spid="30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0">
                                            <p:txEl>
                                              <p:pRg st="4" end="4"/>
                                            </p:txEl>
                                          </p:spTgt>
                                        </p:tgtEl>
                                        <p:attrNameLst>
                                          <p:attrName>style.visibility</p:attrName>
                                        </p:attrNameLst>
                                      </p:cBhvr>
                                      <p:to>
                                        <p:strVal val="visible"/>
                                      </p:to>
                                    </p:set>
                                    <p:animEffect transition="in" filter="fade">
                                      <p:cBhvr>
                                        <p:cTn id="22" dur="1000"/>
                                        <p:tgtEl>
                                          <p:spTgt spid="30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0">
                                            <p:txEl>
                                              <p:pRg st="5" end="5"/>
                                            </p:txEl>
                                          </p:spTgt>
                                        </p:tgtEl>
                                        <p:attrNameLst>
                                          <p:attrName>style.visibility</p:attrName>
                                        </p:attrNameLst>
                                      </p:cBhvr>
                                      <p:to>
                                        <p:strVal val="visible"/>
                                      </p:to>
                                    </p:set>
                                    <p:animEffect transition="in" filter="fade">
                                      <p:cBhvr>
                                        <p:cTn id="27" dur="1000"/>
                                        <p:tgtEl>
                                          <p:spTgt spid="30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0">
                                            <p:txEl>
                                              <p:pRg st="6" end="6"/>
                                            </p:txEl>
                                          </p:spTgt>
                                        </p:tgtEl>
                                        <p:attrNameLst>
                                          <p:attrName>style.visibility</p:attrName>
                                        </p:attrNameLst>
                                      </p:cBhvr>
                                      <p:to>
                                        <p:strVal val="visible"/>
                                      </p:to>
                                    </p:set>
                                    <p:animEffect transition="in" filter="fade">
                                      <p:cBhvr>
                                        <p:cTn id="32" dur="1000"/>
                                        <p:tgtEl>
                                          <p:spTgt spid="30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0">
                                            <p:txEl>
                                              <p:pRg st="7" end="7"/>
                                            </p:txEl>
                                          </p:spTgt>
                                        </p:tgtEl>
                                        <p:attrNameLst>
                                          <p:attrName>style.visibility</p:attrName>
                                        </p:attrNameLst>
                                      </p:cBhvr>
                                      <p:to>
                                        <p:strVal val="visible"/>
                                      </p:to>
                                    </p:set>
                                    <p:animEffect transition="in" filter="fade">
                                      <p:cBhvr>
                                        <p:cTn id="37" dur="1000"/>
                                        <p:tgtEl>
                                          <p:spTgt spid="30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1">
                                            <p:txEl>
                                              <p:pRg st="0" end="0"/>
                                            </p:txEl>
                                          </p:spTgt>
                                        </p:tgtEl>
                                        <p:attrNameLst>
                                          <p:attrName>style.visibility</p:attrName>
                                        </p:attrNameLst>
                                      </p:cBhvr>
                                      <p:to>
                                        <p:strVal val="visible"/>
                                      </p:to>
                                    </p:set>
                                    <p:animEffect transition="in" filter="fade">
                                      <p:cBhvr>
                                        <p:cTn id="42" dur="1000"/>
                                        <p:tgtEl>
                                          <p:spTgt spid="30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1">
                                            <p:txEl>
                                              <p:pRg st="1" end="1"/>
                                            </p:txEl>
                                          </p:spTgt>
                                        </p:tgtEl>
                                        <p:attrNameLst>
                                          <p:attrName>style.visibility</p:attrName>
                                        </p:attrNameLst>
                                      </p:cBhvr>
                                      <p:to>
                                        <p:strVal val="visible"/>
                                      </p:to>
                                    </p:set>
                                    <p:animEffect transition="in" filter="fade">
                                      <p:cBhvr>
                                        <p:cTn id="47" dur="1000"/>
                                        <p:tgtEl>
                                          <p:spTgt spid="30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1">
                                            <p:txEl>
                                              <p:pRg st="2" end="2"/>
                                            </p:txEl>
                                          </p:spTgt>
                                        </p:tgtEl>
                                        <p:attrNameLst>
                                          <p:attrName>style.visibility</p:attrName>
                                        </p:attrNameLst>
                                      </p:cBhvr>
                                      <p:to>
                                        <p:strVal val="visible"/>
                                      </p:to>
                                    </p:set>
                                    <p:animEffect transition="in" filter="fade">
                                      <p:cBhvr>
                                        <p:cTn id="52" dur="1000"/>
                                        <p:tgtEl>
                                          <p:spTgt spid="30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1">
                                            <p:txEl>
                                              <p:pRg st="3" end="3"/>
                                            </p:txEl>
                                          </p:spTgt>
                                        </p:tgtEl>
                                        <p:attrNameLst>
                                          <p:attrName>style.visibility</p:attrName>
                                        </p:attrNameLst>
                                      </p:cBhvr>
                                      <p:to>
                                        <p:strVal val="visible"/>
                                      </p:to>
                                    </p:set>
                                    <p:animEffect transition="in" filter="fade">
                                      <p:cBhvr>
                                        <p:cTn id="57" dur="1000"/>
                                        <p:tgtEl>
                                          <p:spTgt spid="30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1">
                                            <p:txEl>
                                              <p:pRg st="4" end="4"/>
                                            </p:txEl>
                                          </p:spTgt>
                                        </p:tgtEl>
                                        <p:attrNameLst>
                                          <p:attrName>style.visibility</p:attrName>
                                        </p:attrNameLst>
                                      </p:cBhvr>
                                      <p:to>
                                        <p:strVal val="visible"/>
                                      </p:to>
                                    </p:set>
                                    <p:animEffect transition="in" filter="fade">
                                      <p:cBhvr>
                                        <p:cTn id="62" dur="1000"/>
                                        <p:tgtEl>
                                          <p:spTgt spid="301">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1">
                                            <p:txEl>
                                              <p:pRg st="5" end="5"/>
                                            </p:txEl>
                                          </p:spTgt>
                                        </p:tgtEl>
                                        <p:attrNameLst>
                                          <p:attrName>style.visibility</p:attrName>
                                        </p:attrNameLst>
                                      </p:cBhvr>
                                      <p:to>
                                        <p:strVal val="visible"/>
                                      </p:to>
                                    </p:set>
                                    <p:animEffect transition="in" filter="fade">
                                      <p:cBhvr>
                                        <p:cTn id="67" dur="1000"/>
                                        <p:tgtEl>
                                          <p:spTgt spid="301">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01">
                                            <p:txEl>
                                              <p:pRg st="9" end="9"/>
                                            </p:txEl>
                                          </p:spTgt>
                                        </p:tgtEl>
                                        <p:attrNameLst>
                                          <p:attrName>style.visibility</p:attrName>
                                        </p:attrNameLst>
                                      </p:cBhvr>
                                      <p:to>
                                        <p:strVal val="visible"/>
                                      </p:to>
                                    </p:set>
                                    <p:animEffect transition="in" filter="fade">
                                      <p:cBhvr>
                                        <p:cTn id="72" dur="1000"/>
                                        <p:tgtEl>
                                          <p:spTgt spid="30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9"/>
          <p:cNvSpPr txBox="1">
            <a:spLocks noGrp="1"/>
          </p:cNvSpPr>
          <p:nvPr>
            <p:ph type="title"/>
          </p:nvPr>
        </p:nvSpPr>
        <p:spPr>
          <a:xfrm>
            <a:off x="781289" y="194789"/>
            <a:ext cx="9901200" cy="1116000"/>
          </a:xfrm>
          <a:prstGeom prst="rect">
            <a:avLst/>
          </a:prstGeom>
          <a:noFill/>
          <a:ln>
            <a:noFill/>
          </a:ln>
        </p:spPr>
        <p:txBody>
          <a:bodyPr spcFirstLastPara="1" vert="horz" wrap="square" lIns="121900" tIns="60933" rIns="121900" bIns="60933" rtlCol="0" anchor="t" anchorCtr="0">
            <a:noAutofit/>
          </a:bodyPr>
          <a:lstStyle/>
          <a:p>
            <a:r>
              <a:rPr lang="en"/>
              <a:t>Next Steps with Student Questions</a:t>
            </a:r>
            <a:endParaRPr/>
          </a:p>
        </p:txBody>
      </p:sp>
      <p:pic>
        <p:nvPicPr>
          <p:cNvPr id="309" name="Google Shape;309;p3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2233" y="3275970"/>
            <a:ext cx="5518800" cy="2181732"/>
          </a:xfrm>
          <a:prstGeom prst="rect">
            <a:avLst/>
          </a:prstGeom>
          <a:noFill/>
          <a:ln>
            <a:noFill/>
          </a:ln>
        </p:spPr>
      </p:pic>
      <p:pic>
        <p:nvPicPr>
          <p:cNvPr id="310" name="Google Shape;310;p3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744600" y="3275967"/>
            <a:ext cx="6310624" cy="2181733"/>
          </a:xfrm>
          <a:prstGeom prst="rect">
            <a:avLst/>
          </a:prstGeom>
          <a:noFill/>
          <a:ln>
            <a:noFill/>
          </a:ln>
        </p:spPr>
      </p:pic>
      <p:sp>
        <p:nvSpPr>
          <p:cNvPr id="311" name="Google Shape;311;p39"/>
          <p:cNvSpPr txBox="1"/>
          <p:nvPr/>
        </p:nvSpPr>
        <p:spPr>
          <a:xfrm>
            <a:off x="320600" y="1030633"/>
            <a:ext cx="10220000" cy="1116000"/>
          </a:xfrm>
          <a:prstGeom prst="rect">
            <a:avLst/>
          </a:prstGeom>
          <a:noFill/>
          <a:ln>
            <a:noFill/>
          </a:ln>
        </p:spPr>
        <p:txBody>
          <a:bodyPr spcFirstLastPara="1" wrap="square" lIns="121900" tIns="121900" rIns="121900" bIns="121900" anchor="t" anchorCtr="0">
            <a:noAutofit/>
          </a:bodyPr>
          <a:lstStyle/>
          <a:p>
            <a:pPr marL="609585" indent="-507987">
              <a:buClr>
                <a:srgbClr val="629DD1"/>
              </a:buClr>
              <a:buSzPts val="2400"/>
              <a:buFont typeface="Rockwell"/>
              <a:buChar char="❖"/>
            </a:pPr>
            <a:r>
              <a:rPr lang="en" sz="3200">
                <a:solidFill>
                  <a:prstClr val="black"/>
                </a:solidFill>
                <a:latin typeface="Rockwell"/>
                <a:ea typeface="Rockwell"/>
                <a:cs typeface="Rockwell"/>
                <a:sym typeface="Rockwell"/>
              </a:rPr>
              <a:t>Questions used as opening slides for the next day’s lesson</a:t>
            </a:r>
            <a:endParaRPr sz="3200">
              <a:solidFill>
                <a:prstClr val="black"/>
              </a:solidFill>
              <a:latin typeface="Rockwell"/>
              <a:ea typeface="Rockwell"/>
              <a:cs typeface="Rockwell"/>
              <a:sym typeface="Rockwell"/>
            </a:endParaRPr>
          </a:p>
          <a:p>
            <a:pPr marL="609585" indent="-507987">
              <a:buClr>
                <a:srgbClr val="629DD1"/>
              </a:buClr>
              <a:buSzPts val="2400"/>
              <a:buFont typeface="Rockwell"/>
              <a:buChar char="❖"/>
            </a:pPr>
            <a:r>
              <a:rPr lang="en" sz="3200">
                <a:solidFill>
                  <a:prstClr val="black"/>
                </a:solidFill>
                <a:latin typeface="Rockwell"/>
                <a:ea typeface="Rockwell"/>
                <a:cs typeface="Rockwell"/>
                <a:sym typeface="Rockwell"/>
              </a:rPr>
              <a:t>Revisited at the end as a debrief</a:t>
            </a:r>
            <a:endParaRPr sz="3200">
              <a:solidFill>
                <a:prstClr val="black"/>
              </a:solidFill>
              <a:latin typeface="Rockwell"/>
              <a:ea typeface="Rockwell"/>
              <a:cs typeface="Rockwell"/>
              <a:sym typeface="Rockwell"/>
            </a:endParaRPr>
          </a:p>
        </p:txBody>
      </p:sp>
    </p:spTree>
    <p:extLst>
      <p:ext uri="{BB962C8B-B14F-4D97-AF65-F5344CB8AC3E}">
        <p14:creationId xmlns:p14="http://schemas.microsoft.com/office/powerpoint/2010/main" val="617482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1"/>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lgn="ctr">
              <a:buSzPts val="4400"/>
            </a:pPr>
            <a:r>
              <a:rPr lang="en" sz="5333"/>
              <a:t>Classroom Example:</a:t>
            </a:r>
            <a:br>
              <a:rPr lang="en" sz="5333"/>
            </a:br>
            <a:r>
              <a:rPr lang="en" sz="5333"/>
              <a:t>High School</a:t>
            </a:r>
            <a:endParaRPr sz="5333"/>
          </a:p>
        </p:txBody>
      </p:sp>
      <p:sp>
        <p:nvSpPr>
          <p:cNvPr id="492" name="Google Shape;492;p61"/>
          <p:cNvSpPr txBox="1">
            <a:spLocks noGrp="1"/>
          </p:cNvSpPr>
          <p:nvPr>
            <p:ph type="body" idx="1"/>
          </p:nvPr>
        </p:nvSpPr>
        <p:spPr>
          <a:xfrm>
            <a:off x="784200" y="2437867"/>
            <a:ext cx="10623600" cy="4116400"/>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4000" u="sng" dirty="0">
                <a:solidFill>
                  <a:schemeClr val="dk1"/>
                </a:solidFill>
              </a:rPr>
              <a:t>Teacher</a:t>
            </a:r>
            <a:r>
              <a:rPr lang="en" sz="4000" dirty="0">
                <a:solidFill>
                  <a:schemeClr val="dk1"/>
                </a:solidFill>
              </a:rPr>
              <a:t>: Rick Barlow, San Jose, CA</a:t>
            </a:r>
            <a:endParaRPr sz="4000" dirty="0"/>
          </a:p>
          <a:p>
            <a:pPr marL="0" indent="0">
              <a:buSzPts val="2250"/>
              <a:buNone/>
            </a:pPr>
            <a:r>
              <a:rPr lang="en" sz="4000" u="sng" dirty="0">
                <a:solidFill>
                  <a:schemeClr val="dk1"/>
                </a:solidFill>
              </a:rPr>
              <a:t>Topic</a:t>
            </a:r>
            <a:r>
              <a:rPr lang="en" sz="4000" dirty="0">
                <a:solidFill>
                  <a:schemeClr val="dk1"/>
                </a:solidFill>
              </a:rPr>
              <a:t>: Number Systems</a:t>
            </a:r>
            <a:endParaRPr sz="4000" dirty="0"/>
          </a:p>
          <a:p>
            <a:pPr marL="0" indent="0">
              <a:buSzPts val="2250"/>
              <a:buNone/>
            </a:pPr>
            <a:r>
              <a:rPr lang="en" sz="4000" u="sng" dirty="0">
                <a:solidFill>
                  <a:schemeClr val="dk1"/>
                </a:solidFill>
              </a:rPr>
              <a:t>Purpose</a:t>
            </a:r>
            <a:r>
              <a:rPr lang="en" sz="4000" dirty="0">
                <a:solidFill>
                  <a:schemeClr val="dk1"/>
                </a:solidFill>
              </a:rPr>
              <a:t>: </a:t>
            </a:r>
            <a:r>
              <a:rPr lang="en" sz="4000" dirty="0" smtClean="0">
                <a:solidFill>
                  <a:schemeClr val="dk1"/>
                </a:solidFill>
                <a:highlight>
                  <a:srgbClr val="FFFFFF"/>
                </a:highlight>
              </a:rPr>
              <a:t>To</a:t>
            </a:r>
            <a:r>
              <a:rPr lang="en-US" sz="4000" dirty="0" smtClean="0">
                <a:solidFill>
                  <a:schemeClr val="dk1"/>
                </a:solidFill>
                <a:highlight>
                  <a:srgbClr val="FFFFFF"/>
                </a:highlight>
              </a:rPr>
              <a:t> engage students on the first day of school; to practice backward reasoning and problem-solving skills</a:t>
            </a:r>
            <a:endParaRPr sz="4000" dirty="0"/>
          </a:p>
        </p:txBody>
      </p:sp>
      <p:sp>
        <p:nvSpPr>
          <p:cNvPr id="4" name="TextBox 3">
            <a:hlinkClick r:id="rId3" action="ppaction://hlinksldjump"/>
          </p:cNvPr>
          <p:cNvSpPr txBox="1"/>
          <p:nvPr/>
        </p:nvSpPr>
        <p:spPr>
          <a:xfrm>
            <a:off x="9244484" y="6154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257606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3"/>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5333">
                <a:solidFill>
                  <a:srgbClr val="629DD1"/>
                </a:solidFill>
              </a:rPr>
              <a:t>Question Focus</a:t>
            </a:r>
            <a:endParaRPr/>
          </a:p>
        </p:txBody>
      </p:sp>
      <p:sp>
        <p:nvSpPr>
          <p:cNvPr id="504" name="Google Shape;504;p63"/>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505" name="Google Shape;505;p63"/>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pic>
        <p:nvPicPr>
          <p:cNvPr id="506" name="Google Shape;506;p6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501576" y="1856881"/>
            <a:ext cx="4801176" cy="3702671"/>
          </a:xfrm>
          <a:prstGeom prst="rect">
            <a:avLst/>
          </a:prstGeom>
          <a:noFill/>
          <a:ln w="952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688330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4"/>
          <p:cNvSpPr txBox="1">
            <a:spLocks noGrp="1"/>
          </p:cNvSpPr>
          <p:nvPr>
            <p:ph type="title"/>
          </p:nvPr>
        </p:nvSpPr>
        <p:spPr>
          <a:xfrm>
            <a:off x="710992" y="269521"/>
            <a:ext cx="10075200" cy="1116000"/>
          </a:xfrm>
          <a:prstGeom prst="rect">
            <a:avLst/>
          </a:prstGeom>
          <a:noFill/>
          <a:ln>
            <a:noFill/>
          </a:ln>
        </p:spPr>
        <p:txBody>
          <a:bodyPr spcFirstLastPara="1" vert="horz" wrap="square" lIns="121900" tIns="60933" rIns="121900" bIns="60933" rtlCol="0" anchor="t" anchorCtr="0">
            <a:noAutofit/>
          </a:bodyPr>
          <a:lstStyle/>
          <a:p>
            <a:pPr>
              <a:buSzPts val="4400"/>
            </a:pPr>
            <a:r>
              <a:rPr lang="en" sz="5333"/>
              <a:t>Student Questions</a:t>
            </a:r>
            <a:endParaRPr sz="5333"/>
          </a:p>
        </p:txBody>
      </p:sp>
      <p:sp>
        <p:nvSpPr>
          <p:cNvPr id="512" name="Google Shape;512;p64"/>
          <p:cNvSpPr txBox="1">
            <a:spLocks noGrp="1"/>
          </p:cNvSpPr>
          <p:nvPr>
            <p:ph type="body" idx="2"/>
          </p:nvPr>
        </p:nvSpPr>
        <p:spPr>
          <a:xfrm>
            <a:off x="190400" y="1569681"/>
            <a:ext cx="5905600" cy="4344800"/>
          </a:xfrm>
          <a:prstGeom prst="rect">
            <a:avLst/>
          </a:prstGeom>
          <a:noFill/>
          <a:ln>
            <a:noFill/>
          </a:ln>
        </p:spPr>
        <p:txBody>
          <a:bodyPr spcFirstLastPara="1" vert="horz" wrap="square" lIns="121900" tIns="60933" rIns="121900" bIns="60933" rtlCol="0" anchor="t" anchorCtr="0">
            <a:noAutofit/>
          </a:bodyPr>
          <a:lstStyle/>
          <a:p>
            <a:pPr indent="-491054">
              <a:lnSpc>
                <a:spcPct val="115000"/>
              </a:lnSpc>
              <a:spcBef>
                <a:spcPts val="1067"/>
              </a:spcBef>
              <a:buClr>
                <a:srgbClr val="000000"/>
              </a:buClr>
              <a:buSzPct val="100000"/>
              <a:buFont typeface="Rockwell"/>
              <a:buAutoNum type="arabicPeriod"/>
            </a:pPr>
            <a:r>
              <a:rPr lang="en" sz="2933" dirty="0">
                <a:solidFill>
                  <a:srgbClr val="000000"/>
                </a:solidFill>
              </a:rPr>
              <a:t>What do the dots means?</a:t>
            </a:r>
            <a:endParaRPr sz="2933" dirty="0">
              <a:solidFill>
                <a:srgbClr val="000000"/>
              </a:solidFill>
            </a:endParaRPr>
          </a:p>
          <a:p>
            <a:pPr indent="-491054">
              <a:lnSpc>
                <a:spcPct val="115000"/>
              </a:lnSpc>
              <a:spcBef>
                <a:spcPts val="0"/>
              </a:spcBef>
              <a:buClr>
                <a:srgbClr val="000000"/>
              </a:buClr>
              <a:buSzPct val="100000"/>
              <a:buFont typeface="Rockwell"/>
              <a:buAutoNum type="arabicPeriod"/>
            </a:pPr>
            <a:r>
              <a:rPr lang="en" sz="2933" dirty="0">
                <a:solidFill>
                  <a:srgbClr val="000000"/>
                </a:solidFill>
              </a:rPr>
              <a:t>What do the lines mean?</a:t>
            </a:r>
            <a:endParaRPr sz="2933" dirty="0">
              <a:solidFill>
                <a:srgbClr val="000000"/>
              </a:solidFill>
            </a:endParaRPr>
          </a:p>
          <a:p>
            <a:pPr indent="-491054">
              <a:lnSpc>
                <a:spcPct val="115000"/>
              </a:lnSpc>
              <a:spcBef>
                <a:spcPts val="0"/>
              </a:spcBef>
              <a:buClr>
                <a:srgbClr val="000000"/>
              </a:buClr>
              <a:buSzPct val="100000"/>
              <a:buFont typeface="Rockwell"/>
              <a:buAutoNum type="arabicPeriod"/>
            </a:pPr>
            <a:r>
              <a:rPr lang="en" sz="2933" dirty="0">
                <a:solidFill>
                  <a:srgbClr val="000000"/>
                </a:solidFill>
              </a:rPr>
              <a:t>How do the values of the dots and lines form the equation?</a:t>
            </a:r>
            <a:endParaRPr sz="2933" dirty="0">
              <a:solidFill>
                <a:srgbClr val="000000"/>
              </a:solidFill>
            </a:endParaRPr>
          </a:p>
          <a:p>
            <a:pPr indent="-491054">
              <a:lnSpc>
                <a:spcPct val="115000"/>
              </a:lnSpc>
              <a:spcBef>
                <a:spcPts val="0"/>
              </a:spcBef>
              <a:buClr>
                <a:srgbClr val="000000"/>
              </a:buClr>
              <a:buSzPct val="100000"/>
              <a:buFont typeface="Rockwell"/>
              <a:buAutoNum type="arabicPeriod"/>
            </a:pPr>
            <a:r>
              <a:rPr lang="en" sz="2933" dirty="0">
                <a:solidFill>
                  <a:srgbClr val="000000"/>
                </a:solidFill>
              </a:rPr>
              <a:t>How do you answer this equation?</a:t>
            </a:r>
            <a:endParaRPr sz="2933" dirty="0">
              <a:solidFill>
                <a:srgbClr val="000000"/>
              </a:solidFill>
            </a:endParaRPr>
          </a:p>
          <a:p>
            <a:pPr indent="-491054">
              <a:lnSpc>
                <a:spcPct val="115000"/>
              </a:lnSpc>
              <a:spcBef>
                <a:spcPts val="0"/>
              </a:spcBef>
              <a:buClr>
                <a:srgbClr val="000000"/>
              </a:buClr>
              <a:buSzPct val="100000"/>
              <a:buFont typeface="Rockwell"/>
              <a:buAutoNum type="arabicPeriod"/>
            </a:pPr>
            <a:r>
              <a:rPr lang="en" sz="2933" dirty="0">
                <a:solidFill>
                  <a:srgbClr val="000000"/>
                </a:solidFill>
              </a:rPr>
              <a:t>Can you create lines using dots?</a:t>
            </a:r>
            <a:endParaRPr sz="2933" dirty="0">
              <a:solidFill>
                <a:srgbClr val="000000"/>
              </a:solidFill>
            </a:endParaRPr>
          </a:p>
          <a:p>
            <a:pPr marL="0" indent="0">
              <a:lnSpc>
                <a:spcPct val="115000"/>
              </a:lnSpc>
              <a:spcBef>
                <a:spcPts val="1067"/>
              </a:spcBef>
              <a:buNone/>
            </a:pPr>
            <a:endParaRPr dirty="0">
              <a:solidFill>
                <a:schemeClr val="dk1"/>
              </a:solidFill>
            </a:endParaRPr>
          </a:p>
          <a:p>
            <a:pPr indent="0">
              <a:spcBef>
                <a:spcPts val="800"/>
              </a:spcBef>
              <a:buNone/>
            </a:pPr>
            <a:endParaRPr sz="2667" b="1" dirty="0">
              <a:solidFill>
                <a:srgbClr val="000000"/>
              </a:solidFill>
            </a:endParaRPr>
          </a:p>
          <a:p>
            <a:pPr indent="0">
              <a:spcBef>
                <a:spcPts val="800"/>
              </a:spcBef>
              <a:buNone/>
            </a:pPr>
            <a:endParaRPr sz="2667" dirty="0">
              <a:solidFill>
                <a:srgbClr val="000000"/>
              </a:solidFill>
            </a:endParaRPr>
          </a:p>
        </p:txBody>
      </p:sp>
      <p:pic>
        <p:nvPicPr>
          <p:cNvPr id="514" name="Google Shape;514;p64"/>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31108" y="138032"/>
            <a:ext cx="2164065" cy="1944533"/>
          </a:xfrm>
          <a:prstGeom prst="rect">
            <a:avLst/>
          </a:prstGeom>
          <a:noFill/>
          <a:ln>
            <a:noFill/>
          </a:ln>
        </p:spPr>
      </p:pic>
      <p:pic>
        <p:nvPicPr>
          <p:cNvPr id="515" name="Google Shape;515;p64"/>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10053567" y="111695"/>
            <a:ext cx="1754700" cy="1997204"/>
          </a:xfrm>
          <a:prstGeom prst="rect">
            <a:avLst/>
          </a:prstGeom>
          <a:noFill/>
          <a:ln>
            <a:noFill/>
          </a:ln>
        </p:spPr>
      </p:pic>
      <p:sp>
        <p:nvSpPr>
          <p:cNvPr id="3" name="TextBox 2"/>
          <p:cNvSpPr txBox="1"/>
          <p:nvPr/>
        </p:nvSpPr>
        <p:spPr>
          <a:xfrm>
            <a:off x="6096000" y="2266726"/>
            <a:ext cx="5712267" cy="4154407"/>
          </a:xfrm>
          <a:prstGeom prst="rect">
            <a:avLst/>
          </a:prstGeom>
          <a:noFill/>
        </p:spPr>
        <p:txBody>
          <a:bodyPr wrap="square" rtlCol="0">
            <a:spAutoFit/>
          </a:bodyPr>
          <a:lstStyle/>
          <a:p>
            <a:pPr marL="514350" indent="-514350">
              <a:buFont typeface="+mj-lt"/>
              <a:buAutoNum type="arabicPeriod" startAt="6"/>
            </a:pPr>
            <a:r>
              <a:rPr lang="en-US" sz="2933" dirty="0">
                <a:solidFill>
                  <a:prstClr val="black"/>
                </a:solidFill>
                <a:latin typeface="Rockwell" charset="0"/>
                <a:ea typeface="Rockwell" charset="0"/>
                <a:cs typeface="Rockwell" charset="0"/>
              </a:rPr>
              <a:t>Why are the circles on top of the line?</a:t>
            </a:r>
          </a:p>
          <a:p>
            <a:pPr marL="514350" indent="-514350">
              <a:buFont typeface="+mj-lt"/>
              <a:buAutoNum type="arabicPeriod" startAt="6"/>
            </a:pPr>
            <a:r>
              <a:rPr lang="en-US" sz="2933" dirty="0">
                <a:solidFill>
                  <a:prstClr val="black"/>
                </a:solidFill>
                <a:latin typeface="Rockwell" charset="0"/>
                <a:ea typeface="Rockwell" charset="0"/>
                <a:cs typeface="Rockwell" charset="0"/>
              </a:rPr>
              <a:t>Why are there no lines in the outcome?</a:t>
            </a:r>
          </a:p>
          <a:p>
            <a:pPr marL="514350" indent="-514350">
              <a:buFont typeface="+mj-lt"/>
              <a:buAutoNum type="arabicPeriod" startAt="6"/>
            </a:pPr>
            <a:r>
              <a:rPr lang="en-US" sz="2933" dirty="0">
                <a:solidFill>
                  <a:prstClr val="black"/>
                </a:solidFill>
                <a:latin typeface="Rockwell" charset="0"/>
                <a:ea typeface="Rockwell" charset="0"/>
                <a:cs typeface="Rockwell" charset="0"/>
              </a:rPr>
              <a:t>Why is the outcome 4 circles?</a:t>
            </a:r>
          </a:p>
          <a:p>
            <a:pPr marL="514350" indent="-514350">
              <a:buFont typeface="+mj-lt"/>
              <a:buAutoNum type="arabicPeriod" startAt="6"/>
            </a:pPr>
            <a:r>
              <a:rPr lang="en-US" sz="2933" dirty="0">
                <a:solidFill>
                  <a:prstClr val="black"/>
                </a:solidFill>
                <a:latin typeface="Rockwell" charset="0"/>
                <a:ea typeface="Rockwell" charset="0"/>
                <a:cs typeface="Rockwell" charset="0"/>
              </a:rPr>
              <a:t>Are they important?</a:t>
            </a:r>
          </a:p>
          <a:p>
            <a:pPr marL="514350" indent="-514350">
              <a:buFont typeface="+mj-lt"/>
              <a:buAutoNum type="arabicPeriod" startAt="6"/>
            </a:pPr>
            <a:r>
              <a:rPr lang="en-US" sz="2933" dirty="0">
                <a:solidFill>
                  <a:prstClr val="black"/>
                </a:solidFill>
                <a:latin typeface="Rockwell" charset="0"/>
                <a:ea typeface="Rockwell" charset="0"/>
                <a:cs typeface="Rockwell" charset="0"/>
              </a:rPr>
              <a:t>Why is one circle higher in the outcome?</a:t>
            </a:r>
          </a:p>
        </p:txBody>
      </p:sp>
    </p:spTree>
    <p:extLst>
      <p:ext uri="{BB962C8B-B14F-4D97-AF65-F5344CB8AC3E}">
        <p14:creationId xmlns:p14="http://schemas.microsoft.com/office/powerpoint/2010/main" val="156459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lgn="ctr">
              <a:buSzPts val="4400"/>
            </a:pPr>
            <a:r>
              <a:rPr lang="en" sz="5333"/>
              <a:t>Classroom Example:</a:t>
            </a:r>
            <a:br>
              <a:rPr lang="en" sz="5333"/>
            </a:br>
            <a:r>
              <a:rPr lang="en" sz="5333"/>
              <a:t>4th Grade</a:t>
            </a:r>
            <a:endParaRPr sz="5333"/>
          </a:p>
        </p:txBody>
      </p:sp>
      <p:sp>
        <p:nvSpPr>
          <p:cNvPr id="420" name="Google Shape;420;p52"/>
          <p:cNvSpPr txBox="1">
            <a:spLocks noGrp="1"/>
          </p:cNvSpPr>
          <p:nvPr>
            <p:ph type="body" idx="1"/>
          </p:nvPr>
        </p:nvSpPr>
        <p:spPr>
          <a:xfrm>
            <a:off x="664381" y="2275031"/>
            <a:ext cx="10326800" cy="4116400"/>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4000" u="sng" dirty="0">
                <a:solidFill>
                  <a:schemeClr val="dk1"/>
                </a:solidFill>
              </a:rPr>
              <a:t>Teacher</a:t>
            </a:r>
            <a:r>
              <a:rPr lang="en" sz="4000" dirty="0">
                <a:solidFill>
                  <a:schemeClr val="dk1"/>
                </a:solidFill>
              </a:rPr>
              <a:t>: Alyssa Park, Gardnerville, NV</a:t>
            </a:r>
            <a:endParaRPr dirty="0"/>
          </a:p>
          <a:p>
            <a:pPr marL="0" indent="0">
              <a:buSzPts val="2250"/>
              <a:buNone/>
            </a:pPr>
            <a:r>
              <a:rPr lang="en" sz="4000" u="sng" dirty="0">
                <a:solidFill>
                  <a:schemeClr val="dk1"/>
                </a:solidFill>
              </a:rPr>
              <a:t>Topic</a:t>
            </a:r>
            <a:r>
              <a:rPr lang="en" sz="4000" dirty="0">
                <a:solidFill>
                  <a:schemeClr val="dk1"/>
                </a:solidFill>
              </a:rPr>
              <a:t>: Composite Numbers</a:t>
            </a:r>
            <a:endParaRPr dirty="0"/>
          </a:p>
          <a:p>
            <a:pPr marL="0" indent="0">
              <a:buSzPts val="2250"/>
              <a:buNone/>
            </a:pPr>
            <a:r>
              <a:rPr lang="en" sz="4000" u="sng" dirty="0">
                <a:solidFill>
                  <a:schemeClr val="dk1"/>
                </a:solidFill>
              </a:rPr>
              <a:t>Purpose</a:t>
            </a:r>
            <a:r>
              <a:rPr lang="en" sz="4000" dirty="0">
                <a:solidFill>
                  <a:schemeClr val="dk1"/>
                </a:solidFill>
              </a:rPr>
              <a:t>: To build number awareness skills and practice a strategy for difficult multiplication problems</a:t>
            </a:r>
            <a:endParaRPr sz="4000" dirty="0"/>
          </a:p>
        </p:txBody>
      </p:sp>
      <p:sp>
        <p:nvSpPr>
          <p:cNvPr id="2" name="TextBox 1">
            <a:hlinkClick r:id="rId3" action="ppaction://hlinksldjump"/>
          </p:cNvPr>
          <p:cNvSpPr txBox="1"/>
          <p:nvPr/>
        </p:nvSpPr>
        <p:spPr>
          <a:xfrm>
            <a:off x="9244484" y="6154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239073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2"/>
          <p:cNvSpPr txBox="1">
            <a:spLocks noGrp="1"/>
          </p:cNvSpPr>
          <p:nvPr>
            <p:ph type="title"/>
          </p:nvPr>
        </p:nvSpPr>
        <p:spPr>
          <a:xfrm>
            <a:off x="594294" y="654915"/>
            <a:ext cx="10075200" cy="1116000"/>
          </a:xfrm>
          <a:prstGeom prst="rect">
            <a:avLst/>
          </a:prstGeom>
        </p:spPr>
        <p:txBody>
          <a:bodyPr spcFirstLastPara="1" vert="horz" wrap="square" lIns="121900" tIns="60933" rIns="121900" bIns="60933" rtlCol="0" anchor="t" anchorCtr="0">
            <a:noAutofit/>
          </a:bodyPr>
          <a:lstStyle/>
          <a:p>
            <a:r>
              <a:rPr lang="en" sz="4000" dirty="0" smtClean="0"/>
              <a:t>Next Steps with Student Questions</a:t>
            </a:r>
            <a:endParaRPr sz="4000" dirty="0"/>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18285" y="1402353"/>
            <a:ext cx="4272951" cy="1698766"/>
          </a:xfrm>
          <a:prstGeom prst="rect">
            <a:avLst/>
          </a:prstGeom>
        </p:spPr>
      </p:pic>
      <p:pic>
        <p:nvPicPr>
          <p:cNvPr id="5" name="Google Shape;552;p67"/>
          <p:cNvPicPr preferRelativeResize="0"/>
          <p:nvPr/>
        </p:nvPicPr>
        <p:blipFill>
          <a:blip r:embed="rId4">
            <a:alphaModFix/>
          </a:blip>
          <a:stretch>
            <a:fillRect/>
          </a:stretch>
        </p:blipFill>
        <p:spPr>
          <a:xfrm>
            <a:off x="6731105" y="3225521"/>
            <a:ext cx="2945458" cy="3326004"/>
          </a:xfrm>
          <a:prstGeom prst="rect">
            <a:avLst/>
          </a:prstGeom>
          <a:noFill/>
          <a:ln>
            <a:noFill/>
          </a:ln>
        </p:spPr>
      </p:pic>
      <p:sp>
        <p:nvSpPr>
          <p:cNvPr id="3" name="TextBox 2"/>
          <p:cNvSpPr txBox="1"/>
          <p:nvPr/>
        </p:nvSpPr>
        <p:spPr>
          <a:xfrm>
            <a:off x="291403" y="1603321"/>
            <a:ext cx="5948624" cy="4524315"/>
          </a:xfrm>
          <a:prstGeom prst="rect">
            <a:avLst/>
          </a:prstGeom>
          <a:noFill/>
        </p:spPr>
        <p:txBody>
          <a:bodyPr wrap="square" rtlCol="0">
            <a:spAutoFit/>
          </a:bodyPr>
          <a:lstStyle/>
          <a:p>
            <a:pPr marL="285750" indent="-285750">
              <a:buFont typeface="Wingdings" panose="05000000000000000000" pitchFamily="2" charset="2"/>
              <a:buChar char="v"/>
            </a:pPr>
            <a:r>
              <a:rPr lang="en-US" sz="2400" dirty="0" smtClean="0">
                <a:latin typeface="Rockwell" panose="02060603020205020403" pitchFamily="18" charset="0"/>
              </a:rPr>
              <a:t>Students thought of numbers that would be too high and too low for the teacher’s age.</a:t>
            </a:r>
          </a:p>
          <a:p>
            <a:pPr marL="285750" indent="-285750">
              <a:buFont typeface="Wingdings" panose="05000000000000000000" pitchFamily="2" charset="2"/>
              <a:buChar char="v"/>
            </a:pPr>
            <a:endParaRPr lang="en-US" sz="2400" dirty="0" smtClean="0">
              <a:latin typeface="Rockwell" panose="02060603020205020403" pitchFamily="18" charset="0"/>
            </a:endParaRPr>
          </a:p>
          <a:p>
            <a:pPr marL="285750" indent="-285750">
              <a:buFont typeface="Wingdings" panose="05000000000000000000" pitchFamily="2" charset="2"/>
              <a:buChar char="v"/>
            </a:pPr>
            <a:endParaRPr lang="en-US" sz="2400" dirty="0" smtClean="0">
              <a:latin typeface="Rockwell" panose="02060603020205020403" pitchFamily="18" charset="0"/>
            </a:endParaRPr>
          </a:p>
          <a:p>
            <a:pPr marL="285750" indent="-285750">
              <a:buFont typeface="Wingdings" panose="05000000000000000000" pitchFamily="2" charset="2"/>
              <a:buChar char="v"/>
            </a:pPr>
            <a:r>
              <a:rPr lang="en-US" sz="2400" dirty="0" smtClean="0">
                <a:latin typeface="Rockwell" panose="02060603020205020403" pitchFamily="18" charset="0"/>
              </a:rPr>
              <a:t>Students used the ideas generated by their questions to guess the teacher’s age. </a:t>
            </a:r>
          </a:p>
          <a:p>
            <a:pPr marL="285750" indent="-285750">
              <a:buFont typeface="Wingdings" panose="05000000000000000000" pitchFamily="2" charset="2"/>
              <a:buChar char="v"/>
            </a:pPr>
            <a:endParaRPr lang="en-US" sz="2400" dirty="0" smtClean="0">
              <a:latin typeface="Rockwell" panose="02060603020205020403" pitchFamily="18" charset="0"/>
            </a:endParaRPr>
          </a:p>
          <a:p>
            <a:pPr marL="285750" indent="-285750">
              <a:buFont typeface="Wingdings" panose="05000000000000000000" pitchFamily="2" charset="2"/>
              <a:buChar char="v"/>
            </a:pPr>
            <a:endParaRPr lang="en-US" sz="2400" dirty="0" smtClean="0">
              <a:latin typeface="Rockwell" panose="02060603020205020403" pitchFamily="18" charset="0"/>
            </a:endParaRPr>
          </a:p>
          <a:p>
            <a:pPr marL="285750" indent="-285750">
              <a:buFont typeface="Wingdings" panose="05000000000000000000" pitchFamily="2" charset="2"/>
              <a:buChar char="v"/>
            </a:pPr>
            <a:r>
              <a:rPr lang="en-US" sz="2400" dirty="0" smtClean="0">
                <a:latin typeface="Rockwell" panose="02060603020205020403" pitchFamily="18" charset="0"/>
              </a:rPr>
              <a:t>Teacher revealed the code.</a:t>
            </a:r>
          </a:p>
          <a:p>
            <a:pPr marL="285750" indent="-285750">
              <a:buFont typeface="Wingdings" panose="05000000000000000000" pitchFamily="2" charset="2"/>
              <a:buChar char="v"/>
            </a:pPr>
            <a:endParaRPr lang="en-US" sz="2400" dirty="0">
              <a:latin typeface="Rockwell" panose="02060603020205020403" pitchFamily="18" charset="0"/>
            </a:endParaRPr>
          </a:p>
        </p:txBody>
      </p:sp>
    </p:spTree>
    <p:extLst>
      <p:ext uri="{BB962C8B-B14F-4D97-AF65-F5344CB8AC3E}">
        <p14:creationId xmlns:p14="http://schemas.microsoft.com/office/powerpoint/2010/main" val="3652380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4"/>
          <p:cNvSpPr txBox="1">
            <a:spLocks noGrp="1"/>
          </p:cNvSpPr>
          <p:nvPr>
            <p:ph type="title"/>
          </p:nvPr>
        </p:nvSpPr>
        <p:spPr>
          <a:xfrm>
            <a:off x="682499" y="251693"/>
            <a:ext cx="10075200" cy="1116000"/>
          </a:xfrm>
          <a:prstGeom prst="rect">
            <a:avLst/>
          </a:prstGeom>
          <a:noFill/>
          <a:ln>
            <a:noFill/>
          </a:ln>
        </p:spPr>
        <p:txBody>
          <a:bodyPr spcFirstLastPara="1" vert="horz" wrap="square" lIns="121900" tIns="60933" rIns="121900" bIns="60933" rtlCol="0" anchor="t" anchorCtr="0">
            <a:noAutofit/>
          </a:bodyPr>
          <a:lstStyle/>
          <a:p>
            <a:pPr algn="ctr">
              <a:buSzPts val="4400"/>
            </a:pPr>
            <a:r>
              <a:rPr lang="en" sz="5333"/>
              <a:t>Classroom Example:</a:t>
            </a:r>
            <a:br>
              <a:rPr lang="en" sz="5333"/>
            </a:br>
            <a:r>
              <a:rPr lang="en" sz="5333"/>
              <a:t>High School</a:t>
            </a:r>
            <a:endParaRPr sz="5333"/>
          </a:p>
        </p:txBody>
      </p:sp>
      <p:sp>
        <p:nvSpPr>
          <p:cNvPr id="351" name="Google Shape;351;p44"/>
          <p:cNvSpPr txBox="1">
            <a:spLocks noGrp="1"/>
          </p:cNvSpPr>
          <p:nvPr>
            <p:ph type="body" idx="1"/>
          </p:nvPr>
        </p:nvSpPr>
        <p:spPr>
          <a:xfrm>
            <a:off x="453533" y="2433133"/>
            <a:ext cx="11141200" cy="4116400"/>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4000" u="sng" dirty="0">
                <a:solidFill>
                  <a:schemeClr val="dk1"/>
                </a:solidFill>
              </a:rPr>
              <a:t>Teacher</a:t>
            </a:r>
            <a:r>
              <a:rPr lang="en" sz="4000" dirty="0">
                <a:solidFill>
                  <a:schemeClr val="dk1"/>
                </a:solidFill>
              </a:rPr>
              <a:t>: Rick Barlow, San Jose, CA</a:t>
            </a:r>
            <a:endParaRPr dirty="0"/>
          </a:p>
          <a:p>
            <a:pPr marL="0" indent="0">
              <a:buSzPts val="2250"/>
              <a:buNone/>
            </a:pPr>
            <a:r>
              <a:rPr lang="en" sz="4000" u="sng" dirty="0">
                <a:solidFill>
                  <a:schemeClr val="dk1"/>
                </a:solidFill>
              </a:rPr>
              <a:t>Topic</a:t>
            </a:r>
            <a:r>
              <a:rPr lang="en" sz="4000" dirty="0">
                <a:solidFill>
                  <a:schemeClr val="dk1"/>
                </a:solidFill>
              </a:rPr>
              <a:t>: Immigration Statistics PBL </a:t>
            </a:r>
            <a:endParaRPr dirty="0"/>
          </a:p>
          <a:p>
            <a:pPr marL="0" indent="0">
              <a:buSzPts val="2250"/>
              <a:buNone/>
            </a:pPr>
            <a:r>
              <a:rPr lang="en" sz="4000" u="sng" dirty="0">
                <a:solidFill>
                  <a:schemeClr val="dk1"/>
                </a:solidFill>
              </a:rPr>
              <a:t>Purpose</a:t>
            </a:r>
            <a:r>
              <a:rPr lang="en" sz="4000" dirty="0">
                <a:solidFill>
                  <a:schemeClr val="dk1"/>
                </a:solidFill>
              </a:rPr>
              <a:t>: </a:t>
            </a:r>
            <a:r>
              <a:rPr lang="en" sz="4000" dirty="0" smtClean="0">
                <a:solidFill>
                  <a:schemeClr val="dk1"/>
                </a:solidFill>
              </a:rPr>
              <a:t>To</a:t>
            </a:r>
            <a:r>
              <a:rPr lang="en-US" sz="4000" dirty="0" smtClean="0">
                <a:solidFill>
                  <a:schemeClr val="dk1"/>
                </a:solidFill>
              </a:rPr>
              <a:t> produce questions for statistical research</a:t>
            </a:r>
            <a:endParaRPr sz="4000" dirty="0"/>
          </a:p>
        </p:txBody>
      </p:sp>
      <p:sp>
        <p:nvSpPr>
          <p:cNvPr id="4" name="TextBox 3">
            <a:hlinkClick r:id="rId3" action="ppaction://hlinksldjump"/>
          </p:cNvPr>
          <p:cNvSpPr txBox="1"/>
          <p:nvPr/>
        </p:nvSpPr>
        <p:spPr>
          <a:xfrm>
            <a:off x="9244484" y="6154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9192324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5"/>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5333">
                <a:solidFill>
                  <a:srgbClr val="629DD1"/>
                </a:solidFill>
              </a:rPr>
              <a:t>Question Focus</a:t>
            </a:r>
            <a:endParaRPr/>
          </a:p>
        </p:txBody>
      </p:sp>
      <p:sp>
        <p:nvSpPr>
          <p:cNvPr id="357" name="Google Shape;357;p45"/>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358" name="Google Shape;358;p45"/>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pic>
        <p:nvPicPr>
          <p:cNvPr id="359" name="Google Shape;359;p45"/>
          <p:cNvPicPr preferRelativeResize="0"/>
          <p:nvPr/>
        </p:nvPicPr>
        <p:blipFill>
          <a:blip r:embed="rId3">
            <a:alphaModFix/>
          </a:blip>
          <a:stretch>
            <a:fillRect/>
          </a:stretch>
        </p:blipFill>
        <p:spPr>
          <a:xfrm>
            <a:off x="1337834" y="2634993"/>
            <a:ext cx="8728801" cy="3786760"/>
          </a:xfrm>
          <a:prstGeom prst="rect">
            <a:avLst/>
          </a:prstGeom>
          <a:noFill/>
          <a:ln w="28575" cap="flat" cmpd="sng">
            <a:solidFill>
              <a:schemeClr val="dk2"/>
            </a:solidFill>
            <a:prstDash val="solid"/>
            <a:round/>
            <a:headEnd type="none" w="sm" len="sm"/>
            <a:tailEnd type="none" w="sm" len="sm"/>
          </a:ln>
        </p:spPr>
      </p:pic>
      <p:sp>
        <p:nvSpPr>
          <p:cNvPr id="360" name="Google Shape;360;p45"/>
          <p:cNvSpPr txBox="1"/>
          <p:nvPr/>
        </p:nvSpPr>
        <p:spPr>
          <a:xfrm>
            <a:off x="868967" y="1266333"/>
            <a:ext cx="10075200" cy="834000"/>
          </a:xfrm>
          <a:prstGeom prst="rect">
            <a:avLst/>
          </a:prstGeom>
          <a:noFill/>
          <a:ln>
            <a:noFill/>
          </a:ln>
        </p:spPr>
        <p:txBody>
          <a:bodyPr spcFirstLastPara="1" wrap="square" lIns="121900" tIns="121900" rIns="121900" bIns="121900" anchor="t" anchorCtr="0">
            <a:noAutofit/>
          </a:bodyPr>
          <a:lstStyle/>
          <a:p>
            <a:r>
              <a:rPr lang="en" sz="3200">
                <a:solidFill>
                  <a:srgbClr val="434343"/>
                </a:solidFill>
                <a:latin typeface="Rockwell"/>
                <a:ea typeface="Rockwell"/>
                <a:cs typeface="Rockwell"/>
                <a:sym typeface="Rockwell"/>
              </a:rPr>
              <a:t>3 claims about immigration pulled from a campaign speech video</a:t>
            </a:r>
            <a:r>
              <a:rPr lang="en" sz="3200">
                <a:solidFill>
                  <a:prstClr val="black"/>
                </a:solidFill>
                <a:latin typeface="Rockwell"/>
                <a:ea typeface="Rockwell"/>
                <a:cs typeface="Rockwell"/>
                <a:sym typeface="Rockwell"/>
              </a:rPr>
              <a:t> </a:t>
            </a:r>
            <a:endParaRPr sz="2400">
              <a:solidFill>
                <a:prstClr val="black"/>
              </a:solidFill>
              <a:latin typeface="Rockwell"/>
              <a:ea typeface="Rockwell"/>
              <a:cs typeface="Rockwell"/>
              <a:sym typeface="Rockwell"/>
            </a:endParaRPr>
          </a:p>
        </p:txBody>
      </p:sp>
    </p:spTree>
    <p:extLst>
      <p:ext uri="{BB962C8B-B14F-4D97-AF65-F5344CB8AC3E}">
        <p14:creationId xmlns:p14="http://schemas.microsoft.com/office/powerpoint/2010/main" val="1468814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6"/>
          <p:cNvSpPr txBox="1">
            <a:spLocks noGrp="1"/>
          </p:cNvSpPr>
          <p:nvPr>
            <p:ph type="title"/>
          </p:nvPr>
        </p:nvSpPr>
        <p:spPr>
          <a:xfrm>
            <a:off x="835989" y="167923"/>
            <a:ext cx="9901200" cy="1116000"/>
          </a:xfrm>
          <a:prstGeom prst="rect">
            <a:avLst/>
          </a:prstGeom>
          <a:noFill/>
          <a:ln>
            <a:noFill/>
          </a:ln>
        </p:spPr>
        <p:txBody>
          <a:bodyPr spcFirstLastPara="1" vert="horz" wrap="square" lIns="121900" tIns="60933" rIns="121900" bIns="60933" rtlCol="0" anchor="t" anchorCtr="0">
            <a:noAutofit/>
          </a:bodyPr>
          <a:lstStyle/>
          <a:p>
            <a:r>
              <a:rPr lang="en"/>
              <a:t>Next Steps with Student Questions</a:t>
            </a:r>
            <a:endParaRPr/>
          </a:p>
        </p:txBody>
      </p:sp>
      <p:sp>
        <p:nvSpPr>
          <p:cNvPr id="366" name="Google Shape;366;p46"/>
          <p:cNvSpPr txBox="1"/>
          <p:nvPr/>
        </p:nvSpPr>
        <p:spPr>
          <a:xfrm>
            <a:off x="236567" y="857867"/>
            <a:ext cx="8398400" cy="4427200"/>
          </a:xfrm>
          <a:prstGeom prst="rect">
            <a:avLst/>
          </a:prstGeom>
          <a:noFill/>
          <a:ln>
            <a:noFill/>
          </a:ln>
        </p:spPr>
        <p:txBody>
          <a:bodyPr spcFirstLastPara="1" wrap="square" lIns="121900" tIns="121900" rIns="121900" bIns="121900" anchor="t" anchorCtr="0">
            <a:noAutofit/>
          </a:bodyPr>
          <a:lstStyle/>
          <a:p>
            <a:pPr>
              <a:lnSpc>
                <a:spcPct val="115000"/>
              </a:lnSpc>
            </a:pPr>
            <a:endParaRPr sz="2667">
              <a:solidFill>
                <a:prstClr val="black"/>
              </a:solidFill>
              <a:latin typeface="Rockwell"/>
              <a:ea typeface="Rockwell"/>
              <a:cs typeface="Rockwell"/>
              <a:sym typeface="Rockwell"/>
            </a:endParaRPr>
          </a:p>
          <a:p>
            <a:pPr marL="609585" indent="-474121">
              <a:lnSpc>
                <a:spcPct val="115000"/>
              </a:lnSpc>
              <a:buClr>
                <a:srgbClr val="629DD1"/>
              </a:buClr>
              <a:buSzPts val="2000"/>
              <a:buFont typeface="Rockwell"/>
              <a:buChar char="❖"/>
            </a:pPr>
            <a:r>
              <a:rPr lang="en" sz="2667">
                <a:solidFill>
                  <a:prstClr val="black"/>
                </a:solidFill>
                <a:latin typeface="Rockwell"/>
                <a:ea typeface="Rockwell"/>
                <a:cs typeface="Rockwell"/>
                <a:sym typeface="Rockwell"/>
              </a:rPr>
              <a:t>Ss categorize questions as groups share: DACA, the wall, security, drugs/crime</a:t>
            </a:r>
            <a:endParaRPr sz="2667">
              <a:solidFill>
                <a:prstClr val="black"/>
              </a:solidFill>
              <a:latin typeface="Rockwell"/>
              <a:ea typeface="Rockwell"/>
              <a:cs typeface="Rockwell"/>
              <a:sym typeface="Rockwell"/>
            </a:endParaRPr>
          </a:p>
          <a:p>
            <a:pPr marL="609585">
              <a:lnSpc>
                <a:spcPct val="115000"/>
              </a:lnSpc>
            </a:pPr>
            <a:endParaRPr sz="2667">
              <a:solidFill>
                <a:prstClr val="black"/>
              </a:solidFill>
              <a:latin typeface="Rockwell"/>
              <a:ea typeface="Rockwell"/>
              <a:cs typeface="Rockwell"/>
              <a:sym typeface="Rockwell"/>
            </a:endParaRPr>
          </a:p>
          <a:p>
            <a:pPr marL="609585" indent="-474121">
              <a:lnSpc>
                <a:spcPct val="115000"/>
              </a:lnSpc>
              <a:buClr>
                <a:srgbClr val="629DD1"/>
              </a:buClr>
              <a:buSzPts val="2000"/>
              <a:buFont typeface="Rockwell"/>
              <a:buChar char="❖"/>
            </a:pPr>
            <a:r>
              <a:rPr lang="en" sz="2667">
                <a:solidFill>
                  <a:prstClr val="black"/>
                </a:solidFill>
                <a:latin typeface="Rockwell"/>
                <a:ea typeface="Rockwell"/>
                <a:cs typeface="Rockwell"/>
                <a:sym typeface="Rockwell"/>
              </a:rPr>
              <a:t>Ss’ preferences of the 4 big topics used to create groups</a:t>
            </a:r>
            <a:endParaRPr sz="2667">
              <a:solidFill>
                <a:prstClr val="black"/>
              </a:solidFill>
              <a:latin typeface="Rockwell"/>
              <a:ea typeface="Rockwell"/>
              <a:cs typeface="Rockwell"/>
              <a:sym typeface="Rockwell"/>
            </a:endParaRPr>
          </a:p>
          <a:p>
            <a:pPr marL="609585">
              <a:lnSpc>
                <a:spcPct val="115000"/>
              </a:lnSpc>
            </a:pPr>
            <a:endParaRPr sz="2667">
              <a:solidFill>
                <a:prstClr val="black"/>
              </a:solidFill>
              <a:latin typeface="Rockwell"/>
              <a:ea typeface="Rockwell"/>
              <a:cs typeface="Rockwell"/>
              <a:sym typeface="Rockwell"/>
            </a:endParaRPr>
          </a:p>
          <a:p>
            <a:pPr marL="609585" indent="-474121">
              <a:lnSpc>
                <a:spcPct val="115000"/>
              </a:lnSpc>
              <a:buClr>
                <a:srgbClr val="629DD1"/>
              </a:buClr>
              <a:buSzPts val="2000"/>
              <a:buFont typeface="Rockwell"/>
              <a:buChar char="❖"/>
            </a:pPr>
            <a:r>
              <a:rPr lang="en" sz="2667">
                <a:solidFill>
                  <a:prstClr val="black"/>
                </a:solidFill>
                <a:latin typeface="Rockwell"/>
                <a:ea typeface="Rockwell"/>
                <a:cs typeface="Rockwell"/>
                <a:sym typeface="Rockwell"/>
              </a:rPr>
              <a:t>Groups craft “claim” about topic counter to the president’s claim</a:t>
            </a:r>
            <a:endParaRPr sz="2667">
              <a:solidFill>
                <a:prstClr val="black"/>
              </a:solidFill>
              <a:latin typeface="Rockwell"/>
              <a:ea typeface="Rockwell"/>
              <a:cs typeface="Rockwell"/>
              <a:sym typeface="Rockwell"/>
            </a:endParaRPr>
          </a:p>
          <a:p>
            <a:pPr marL="609585">
              <a:lnSpc>
                <a:spcPct val="115000"/>
              </a:lnSpc>
            </a:pPr>
            <a:endParaRPr sz="2667">
              <a:solidFill>
                <a:prstClr val="black"/>
              </a:solidFill>
              <a:latin typeface="Rockwell"/>
              <a:ea typeface="Rockwell"/>
              <a:cs typeface="Rockwell"/>
              <a:sym typeface="Rockwell"/>
            </a:endParaRPr>
          </a:p>
          <a:p>
            <a:pPr marL="609585" indent="-474121">
              <a:lnSpc>
                <a:spcPct val="115000"/>
              </a:lnSpc>
              <a:buClr>
                <a:srgbClr val="629DD1"/>
              </a:buClr>
              <a:buSzPts val="2000"/>
              <a:buFont typeface="Rockwell"/>
              <a:buChar char="❖"/>
            </a:pPr>
            <a:r>
              <a:rPr lang="en" sz="2667">
                <a:solidFill>
                  <a:prstClr val="black"/>
                </a:solidFill>
                <a:latin typeface="Rockwell"/>
                <a:ea typeface="Rockwell"/>
                <a:cs typeface="Rockwell"/>
                <a:sym typeface="Rockwell"/>
              </a:rPr>
              <a:t>Ss support their claim using statistical research</a:t>
            </a:r>
            <a:endParaRPr sz="2667">
              <a:solidFill>
                <a:prstClr val="black"/>
              </a:solidFill>
              <a:latin typeface="Rockwell"/>
              <a:ea typeface="Rockwell"/>
              <a:cs typeface="Rockwell"/>
              <a:sym typeface="Rockwell"/>
            </a:endParaRPr>
          </a:p>
          <a:p>
            <a:pPr marL="1828754">
              <a:lnSpc>
                <a:spcPct val="115000"/>
              </a:lnSpc>
            </a:pPr>
            <a:endParaRPr sz="3200">
              <a:solidFill>
                <a:prstClr val="black"/>
              </a:solidFill>
              <a:latin typeface="Rockwell"/>
              <a:ea typeface="Rockwell"/>
              <a:cs typeface="Rockwell"/>
              <a:sym typeface="Rockwell"/>
            </a:endParaRPr>
          </a:p>
          <a:p>
            <a:pPr marL="609585">
              <a:lnSpc>
                <a:spcPct val="115000"/>
              </a:lnSpc>
            </a:pPr>
            <a:endParaRPr sz="2400">
              <a:solidFill>
                <a:srgbClr val="666666"/>
              </a:solidFill>
              <a:latin typeface="Rockwell"/>
              <a:ea typeface="Rockwell"/>
              <a:cs typeface="Rockwell"/>
              <a:sym typeface="Rockwell"/>
            </a:endParaRPr>
          </a:p>
          <a:p>
            <a:pPr marL="1219170">
              <a:lnSpc>
                <a:spcPct val="115000"/>
              </a:lnSpc>
            </a:pPr>
            <a:endParaRPr sz="3200">
              <a:solidFill>
                <a:prstClr val="black"/>
              </a:solidFill>
              <a:latin typeface="Rockwell"/>
              <a:ea typeface="Rockwell"/>
              <a:cs typeface="Rockwell"/>
              <a:sym typeface="Rockwell"/>
            </a:endParaRPr>
          </a:p>
        </p:txBody>
      </p:sp>
      <p:pic>
        <p:nvPicPr>
          <p:cNvPr id="367" name="Google Shape;367;p46"/>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rot="-5400000">
            <a:off x="9085484" y="1165635"/>
            <a:ext cx="1994499" cy="2895500"/>
          </a:xfrm>
          <a:prstGeom prst="rect">
            <a:avLst/>
          </a:prstGeom>
          <a:noFill/>
          <a:ln>
            <a:noFill/>
          </a:ln>
        </p:spPr>
      </p:pic>
      <p:pic>
        <p:nvPicPr>
          <p:cNvPr id="368" name="Google Shape;368;p46"/>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8825653" y="3942834"/>
            <a:ext cx="2514135" cy="2694101"/>
          </a:xfrm>
          <a:prstGeom prst="rect">
            <a:avLst/>
          </a:prstGeom>
          <a:noFill/>
          <a:ln>
            <a:noFill/>
          </a:ln>
        </p:spPr>
      </p:pic>
    </p:spTree>
    <p:extLst>
      <p:ext uri="{BB962C8B-B14F-4D97-AF65-F5344CB8AC3E}">
        <p14:creationId xmlns:p14="http://schemas.microsoft.com/office/powerpoint/2010/main" val="2055171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76439"/>
            <a:ext cx="10744200" cy="1325563"/>
          </a:xfrm>
        </p:spPr>
        <p:txBody>
          <a:bodyPr>
            <a:normAutofit/>
          </a:bodyPr>
          <a:lstStyle/>
          <a:p>
            <a:r>
              <a:rPr lang="en-US" sz="4000" dirty="0" smtClean="0">
                <a:latin typeface="Rockwell" charset="0"/>
                <a:ea typeface="Rockwell" charset="0"/>
                <a:cs typeface="Rockwell" charset="0"/>
              </a:rPr>
              <a:t>For more information on Rick Barlow’s lesson </a:t>
            </a:r>
            <a:endParaRPr lang="en-US" sz="4000" dirty="0">
              <a:latin typeface="Rockwell" charset="0"/>
              <a:ea typeface="Rockwell" charset="0"/>
              <a:cs typeface="Rockwell" charset="0"/>
            </a:endParaRPr>
          </a:p>
        </p:txBody>
      </p:sp>
      <p:sp>
        <p:nvSpPr>
          <p:cNvPr id="3" name="Content Placeholder 2"/>
          <p:cNvSpPr>
            <a:spLocks noGrp="1"/>
          </p:cNvSpPr>
          <p:nvPr>
            <p:ph idx="1"/>
          </p:nvPr>
        </p:nvSpPr>
        <p:spPr/>
        <p:txBody>
          <a:bodyPr/>
          <a:lstStyle/>
          <a:p>
            <a:pPr marL="0" indent="0">
              <a:lnSpc>
                <a:spcPct val="100000"/>
              </a:lnSpc>
              <a:spcBef>
                <a:spcPts val="0"/>
              </a:spcBef>
              <a:buNone/>
            </a:pPr>
            <a:r>
              <a:rPr lang="en-US" dirty="0">
                <a:latin typeface="Rockwell" charset="0"/>
                <a:ea typeface="Rockwell" charset="0"/>
                <a:cs typeface="Rockwell" charset="0"/>
              </a:rPr>
              <a:t>ELL  </a:t>
            </a:r>
            <a:r>
              <a:rPr lang="en-US" dirty="0" smtClean="0">
                <a:latin typeface="Rockwell" charset="0"/>
                <a:ea typeface="Rockwell" charset="0"/>
                <a:cs typeface="Rockwell" charset="0"/>
              </a:rPr>
              <a:t>Students </a:t>
            </a:r>
            <a:r>
              <a:rPr lang="en-US" dirty="0">
                <a:latin typeface="Rockwell" charset="0"/>
                <a:ea typeface="Rockwell" charset="0"/>
                <a:cs typeface="Rockwell" charset="0"/>
              </a:rPr>
              <a:t>Use Statistics to Challenge Immigration Claims</a:t>
            </a:r>
          </a:p>
          <a:p>
            <a:pPr marL="0" indent="0">
              <a:lnSpc>
                <a:spcPct val="100000"/>
              </a:lnSpc>
              <a:spcBef>
                <a:spcPts val="0"/>
              </a:spcBef>
              <a:buNone/>
            </a:pPr>
            <a:r>
              <a:rPr lang="en-US" dirty="0">
                <a:latin typeface="Rockwell" charset="0"/>
                <a:ea typeface="Rockwell" charset="0"/>
                <a:cs typeface="Rockwell" charset="0"/>
                <a:hlinkClick r:id="rId2"/>
              </a:rPr>
              <a:t>http://</a:t>
            </a:r>
            <a:r>
              <a:rPr lang="en-US" dirty="0" smtClean="0">
                <a:latin typeface="Rockwell" charset="0"/>
                <a:ea typeface="Rockwell" charset="0"/>
                <a:cs typeface="Rockwell" charset="0"/>
                <a:hlinkClick r:id="rId2"/>
              </a:rPr>
              <a:t>kindlingfires.blogspot.com/2018/01/immigration-project-launch.html</a:t>
            </a:r>
            <a:endParaRPr lang="en-US" dirty="0" smtClean="0">
              <a:latin typeface="Rockwell" charset="0"/>
              <a:ea typeface="Rockwell" charset="0"/>
              <a:cs typeface="Rockwell" charset="0"/>
            </a:endParaRPr>
          </a:p>
          <a:p>
            <a:pPr marL="0" indent="0">
              <a:lnSpc>
                <a:spcPct val="100000"/>
              </a:lnSpc>
              <a:spcBef>
                <a:spcPts val="0"/>
              </a:spcBef>
              <a:buNone/>
            </a:pPr>
            <a:endParaRPr lang="en-US" smtClean="0">
              <a:latin typeface="Rockwell" charset="0"/>
              <a:ea typeface="Rockwell" charset="0"/>
              <a:cs typeface="Rockwell" charset="0"/>
            </a:endParaRPr>
          </a:p>
          <a:p>
            <a:pPr marL="0" indent="0">
              <a:lnSpc>
                <a:spcPct val="100000"/>
              </a:lnSpc>
              <a:spcBef>
                <a:spcPts val="0"/>
              </a:spcBef>
              <a:buNone/>
            </a:pPr>
            <a:r>
              <a:rPr lang="en-US" smtClean="0">
                <a:latin typeface="Rockwell" charset="0"/>
                <a:ea typeface="Rockwell" charset="0"/>
                <a:cs typeface="Rockwell" charset="0"/>
              </a:rPr>
              <a:t>If </a:t>
            </a:r>
            <a:r>
              <a:rPr lang="en-US" dirty="0">
                <a:latin typeface="Rockwell" charset="0"/>
                <a:ea typeface="Rockwell" charset="0"/>
                <a:cs typeface="Rockwell" charset="0"/>
              </a:rPr>
              <a:t>you search the blog, you’ll find several of Rick’s QFT lessons with all levels of students—from ELL immersion classes to AP classes</a:t>
            </a:r>
            <a:r>
              <a:rPr lang="en-US">
                <a:latin typeface="Rockwell" charset="0"/>
                <a:ea typeface="Rockwell" charset="0"/>
                <a:cs typeface="Rockwell" charset="0"/>
              </a:rPr>
              <a:t>. </a:t>
            </a:r>
            <a:endParaRPr lang="en-US" dirty="0"/>
          </a:p>
        </p:txBody>
      </p:sp>
    </p:spTree>
    <p:extLst>
      <p:ext uri="{BB962C8B-B14F-4D97-AF65-F5344CB8AC3E}">
        <p14:creationId xmlns:p14="http://schemas.microsoft.com/office/powerpoint/2010/main" val="1440675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5"/>
          <p:cNvSpPr txBox="1">
            <a:spLocks noGrp="1"/>
          </p:cNvSpPr>
          <p:nvPr>
            <p:ph type="title"/>
          </p:nvPr>
        </p:nvSpPr>
        <p:spPr>
          <a:xfrm>
            <a:off x="688200" y="42545"/>
            <a:ext cx="10075200" cy="1116000"/>
          </a:xfrm>
          <a:prstGeom prst="rect">
            <a:avLst/>
          </a:prstGeom>
        </p:spPr>
        <p:txBody>
          <a:bodyPr spcFirstLastPara="1" vert="horz" wrap="square" lIns="121900" tIns="60933" rIns="121900" bIns="60933" rtlCol="0" anchor="t" anchorCtr="0">
            <a:noAutofit/>
          </a:bodyPr>
          <a:lstStyle/>
          <a:p>
            <a:r>
              <a:rPr lang="en" sz="5333"/>
              <a:t>Even More Math QFT Ideas</a:t>
            </a:r>
            <a:endParaRPr sz="5333" dirty="0"/>
          </a:p>
        </p:txBody>
      </p:sp>
      <p:sp>
        <p:nvSpPr>
          <p:cNvPr id="521" name="Google Shape;521;p65"/>
          <p:cNvSpPr txBox="1">
            <a:spLocks noGrp="1"/>
          </p:cNvSpPr>
          <p:nvPr>
            <p:ph type="body" idx="1"/>
          </p:nvPr>
        </p:nvSpPr>
        <p:spPr>
          <a:xfrm>
            <a:off x="688200" y="822809"/>
            <a:ext cx="10197515" cy="837600"/>
          </a:xfrm>
          <a:prstGeom prst="rect">
            <a:avLst/>
          </a:prstGeom>
        </p:spPr>
        <p:txBody>
          <a:bodyPr spcFirstLastPara="1" vert="horz" wrap="square" lIns="121900" tIns="0" rIns="121900" bIns="121900" rtlCol="0" anchor="b" anchorCtr="0">
            <a:noAutofit/>
          </a:bodyPr>
          <a:lstStyle/>
          <a:p>
            <a:pPr marL="0" indent="0">
              <a:buNone/>
            </a:pPr>
            <a:r>
              <a:rPr lang="en" dirty="0">
                <a:solidFill>
                  <a:schemeClr val="tx1">
                    <a:lumMod val="50000"/>
                    <a:lumOff val="50000"/>
                  </a:schemeClr>
                </a:solidFill>
              </a:rPr>
              <a:t>In the following slides, we’ve collected examples of interesting math </a:t>
            </a:r>
            <a:r>
              <a:rPr lang="en" dirty="0" err="1">
                <a:solidFill>
                  <a:schemeClr val="tx1">
                    <a:lumMod val="50000"/>
                    <a:lumOff val="50000"/>
                  </a:schemeClr>
                </a:solidFill>
              </a:rPr>
              <a:t>QFocus</a:t>
            </a:r>
            <a:r>
              <a:rPr lang="en" dirty="0">
                <a:solidFill>
                  <a:schemeClr val="tx1">
                    <a:lumMod val="50000"/>
                    <a:lumOff val="50000"/>
                  </a:schemeClr>
                </a:solidFill>
              </a:rPr>
              <a:t> prompts that do not have the full classroom application. </a:t>
            </a:r>
            <a:endParaRPr dirty="0">
              <a:solidFill>
                <a:schemeClr val="tx1">
                  <a:lumMod val="50000"/>
                  <a:lumOff val="50000"/>
                </a:schemeClr>
              </a:solidFill>
            </a:endParaRPr>
          </a:p>
        </p:txBody>
      </p:sp>
      <p:sp>
        <p:nvSpPr>
          <p:cNvPr id="522" name="Google Shape;522;p65"/>
          <p:cNvSpPr txBox="1"/>
          <p:nvPr/>
        </p:nvSpPr>
        <p:spPr>
          <a:xfrm>
            <a:off x="304800" y="1797919"/>
            <a:ext cx="5689602" cy="4356400"/>
          </a:xfrm>
          <a:prstGeom prst="rect">
            <a:avLst/>
          </a:prstGeom>
          <a:noFill/>
          <a:ln>
            <a:solidFill>
              <a:schemeClr val="tx1"/>
            </a:solidFill>
          </a:ln>
        </p:spPr>
        <p:txBody>
          <a:bodyPr spcFirstLastPara="1" wrap="square" lIns="121900" tIns="121900" rIns="121900" bIns="121900" anchor="t" anchorCtr="0">
            <a:noAutofit/>
          </a:bodyPr>
          <a:lstStyle/>
          <a:p>
            <a:pPr marL="152396">
              <a:buSzPts val="1800"/>
            </a:pPr>
            <a:endParaRPr lang="en-US" sz="2400" dirty="0">
              <a:solidFill>
                <a:prstClr val="black"/>
              </a:solidFill>
              <a:latin typeface="Rockwell"/>
              <a:ea typeface="Rockwell"/>
              <a:cs typeface="Rockwell"/>
              <a:sym typeface="Rockwell"/>
            </a:endParaRPr>
          </a:p>
          <a:p>
            <a:pPr marL="152396">
              <a:buSzPts val="1800"/>
            </a:pPr>
            <a:r>
              <a:rPr lang="en" sz="2400" dirty="0">
                <a:solidFill>
                  <a:prstClr val="black"/>
                </a:solidFill>
                <a:latin typeface="Rockwell"/>
                <a:ea typeface="Rockwell"/>
                <a:cs typeface="Rockwell"/>
                <a:sym typeface="Rockwell"/>
              </a:rPr>
              <a:t>Dan Meyer</a:t>
            </a:r>
            <a:r>
              <a:rPr lang="en-US" sz="2400" dirty="0">
                <a:solidFill>
                  <a:prstClr val="black"/>
                </a:solidFill>
                <a:latin typeface="Rockwell"/>
                <a:ea typeface="Rockwell"/>
                <a:cs typeface="Rockwell"/>
                <a:sym typeface="Rockwell"/>
              </a:rPr>
              <a:t>’s</a:t>
            </a:r>
            <a:r>
              <a:rPr lang="en" sz="2400" dirty="0">
                <a:solidFill>
                  <a:prstClr val="black"/>
                </a:solidFill>
                <a:latin typeface="Rockwell"/>
                <a:ea typeface="Rockwell"/>
                <a:cs typeface="Rockwell"/>
                <a:sym typeface="Rockwell"/>
              </a:rPr>
              <a:t> </a:t>
            </a:r>
            <a:r>
              <a:rPr lang="en" sz="2400" u="sng" dirty="0">
                <a:solidFill>
                  <a:srgbClr val="0563C1"/>
                </a:solidFill>
                <a:latin typeface="Rockwell"/>
                <a:ea typeface="Rockwell"/>
                <a:cs typeface="Rockwell"/>
                <a:sym typeface="Rockwell"/>
                <a:hlinkClick r:id="rId3"/>
              </a:rPr>
              <a:t>3-Act Math Problems</a:t>
            </a:r>
            <a:endParaRPr lang="en-US" sz="2400" u="sng" dirty="0">
              <a:solidFill>
                <a:srgbClr val="0563C1"/>
              </a:solidFill>
              <a:latin typeface="Rockwell"/>
              <a:ea typeface="Rockwell"/>
              <a:cs typeface="Rockwell"/>
              <a:sym typeface="Rockwell"/>
              <a:hlinkClick r:id="rId4"/>
            </a:endParaRPr>
          </a:p>
          <a:p>
            <a:pPr marL="152396">
              <a:buSzPts val="1800"/>
            </a:pPr>
            <a:r>
              <a:rPr lang="en" sz="2400" u="sng" dirty="0">
                <a:solidFill>
                  <a:srgbClr val="0563C1"/>
                </a:solidFill>
                <a:latin typeface="Rockwell"/>
                <a:ea typeface="Rockwell"/>
                <a:cs typeface="Rockwell"/>
                <a:sym typeface="Rockwell"/>
                <a:hlinkClick r:id="rId4"/>
              </a:rPr>
              <a:t>TapIntoTeenMinds.com</a:t>
            </a:r>
            <a:endParaRPr sz="2400" dirty="0">
              <a:solidFill>
                <a:prstClr val="black"/>
              </a:solidFill>
              <a:latin typeface="Rockwell"/>
              <a:ea typeface="Rockwell"/>
              <a:cs typeface="Rockwell"/>
              <a:sym typeface="Rockwell"/>
            </a:endParaRPr>
          </a:p>
          <a:p>
            <a:pPr marL="609585" indent="-457189">
              <a:buSzPts val="1800"/>
              <a:buFont typeface="Rockwell"/>
              <a:buChar char="❖"/>
            </a:pPr>
            <a:endParaRPr sz="2400" dirty="0">
              <a:solidFill>
                <a:prstClr val="black"/>
              </a:solidFill>
              <a:latin typeface="Rockwell"/>
              <a:ea typeface="Rockwell"/>
              <a:cs typeface="Rockwell"/>
              <a:sym typeface="Rockwell"/>
            </a:endParaRPr>
          </a:p>
          <a:p>
            <a:pPr marL="609585"/>
            <a:endParaRPr sz="2400" dirty="0">
              <a:solidFill>
                <a:prstClr val="black"/>
              </a:solidFill>
              <a:latin typeface="Rockwell"/>
              <a:ea typeface="Rockwell"/>
              <a:cs typeface="Rockwell"/>
              <a:sym typeface="Rockwell"/>
            </a:endParaRPr>
          </a:p>
        </p:txBody>
      </p:sp>
      <p:pic>
        <p:nvPicPr>
          <p:cNvPr id="523" name="Google Shape;523;p65"/>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479109" y="3723758"/>
            <a:ext cx="2358203" cy="1578835"/>
          </a:xfrm>
          <a:prstGeom prst="rect">
            <a:avLst/>
          </a:prstGeom>
          <a:noFill/>
          <a:ln>
            <a:noFill/>
          </a:ln>
        </p:spPr>
      </p:pic>
      <p:pic>
        <p:nvPicPr>
          <p:cNvPr id="524" name="Google Shape;524;p65"/>
          <p:cNvPicPr preferRelativeResize="0"/>
          <p:nvPr/>
        </p:nvPicPr>
        <p:blipFill rotWithShape="1">
          <a:blip r:embed="rId6" cstate="hqprint">
            <a:alphaModFix/>
            <a:extLst>
              <a:ext uri="{28A0092B-C50C-407E-A947-70E740481C1C}">
                <a14:useLocalDpi xmlns:a14="http://schemas.microsoft.com/office/drawing/2010/main"/>
              </a:ext>
            </a:extLst>
          </a:blip>
          <a:srcRect l="3442" t="3465" r="7367"/>
          <a:stretch/>
        </p:blipFill>
        <p:spPr>
          <a:xfrm>
            <a:off x="3061189" y="3778493"/>
            <a:ext cx="2709335" cy="1524100"/>
          </a:xfrm>
          <a:prstGeom prst="rect">
            <a:avLst/>
          </a:prstGeom>
          <a:noFill/>
          <a:ln>
            <a:noFill/>
          </a:ln>
        </p:spPr>
      </p:pic>
      <p:pic>
        <p:nvPicPr>
          <p:cNvPr id="526" name="Google Shape;526;p65"/>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6218279" y="4150920"/>
            <a:ext cx="5454769" cy="1754157"/>
          </a:xfrm>
          <a:prstGeom prst="rect">
            <a:avLst/>
          </a:prstGeom>
          <a:noFill/>
          <a:ln>
            <a:noFill/>
          </a:ln>
        </p:spPr>
      </p:pic>
      <p:sp>
        <p:nvSpPr>
          <p:cNvPr id="10" name="Google Shape;522;p65"/>
          <p:cNvSpPr txBox="1"/>
          <p:nvPr/>
        </p:nvSpPr>
        <p:spPr>
          <a:xfrm>
            <a:off x="6168711" y="1797919"/>
            <a:ext cx="5689602" cy="4356400"/>
          </a:xfrm>
          <a:prstGeom prst="rect">
            <a:avLst/>
          </a:prstGeom>
          <a:noFill/>
          <a:ln>
            <a:solidFill>
              <a:schemeClr val="tx1"/>
            </a:solidFill>
          </a:ln>
        </p:spPr>
        <p:txBody>
          <a:bodyPr spcFirstLastPara="1" wrap="square" lIns="121900" tIns="121900" rIns="121900" bIns="121900" anchor="t" anchorCtr="0">
            <a:noAutofit/>
          </a:bodyPr>
          <a:lstStyle/>
          <a:p>
            <a:pPr marL="152396">
              <a:buSzPts val="1800"/>
            </a:pPr>
            <a:r>
              <a:rPr lang="en-US" dirty="0">
                <a:solidFill>
                  <a:srgbClr val="222222"/>
                </a:solidFill>
                <a:highlight>
                  <a:srgbClr val="FBFBFB"/>
                </a:highlight>
                <a:latin typeface="Rockwell" charset="0"/>
                <a:ea typeface="Rockwell" charset="0"/>
                <a:cs typeface="Rockwell" charset="0"/>
              </a:rPr>
              <a:t>A picture of three Macy’s certificates: One card that offers 15% off on a purchase, another that offers 20% off on one item, and another that offers $25 on purchases over $100. (or some other combination)</a:t>
            </a:r>
            <a:endParaRPr lang="en-US" dirty="0">
              <a:solidFill>
                <a:prstClr val="black"/>
              </a:solidFill>
              <a:latin typeface="Rockwell" charset="0"/>
              <a:ea typeface="Rockwell" charset="0"/>
              <a:cs typeface="Rockwell" charset="0"/>
            </a:endParaRPr>
          </a:p>
          <a:p>
            <a:pPr marL="152396">
              <a:buSzPts val="1800"/>
            </a:pPr>
            <a:endParaRPr dirty="0">
              <a:solidFill>
                <a:prstClr val="black"/>
              </a:solidFill>
              <a:latin typeface="Rockwell" charset="0"/>
              <a:ea typeface="Rockwell" charset="0"/>
              <a:cs typeface="Rockwell" charset="0"/>
              <a:sym typeface="Rockwell"/>
            </a:endParaRPr>
          </a:p>
          <a:p>
            <a:pPr marL="609585"/>
            <a:endParaRPr sz="2400" dirty="0">
              <a:solidFill>
                <a:prstClr val="black"/>
              </a:solidFill>
              <a:latin typeface="Rockwell"/>
              <a:ea typeface="Rockwell"/>
              <a:cs typeface="Rockwell"/>
              <a:sym typeface="Rockwell"/>
            </a:endParaRPr>
          </a:p>
        </p:txBody>
      </p:sp>
      <p:sp>
        <p:nvSpPr>
          <p:cNvPr id="9" name="TextBox 8">
            <a:hlinkClick r:id="rId8" action="ppaction://hlinksldjump"/>
          </p:cNvPr>
          <p:cNvSpPr txBox="1"/>
          <p:nvPr/>
        </p:nvSpPr>
        <p:spPr>
          <a:xfrm>
            <a:off x="9211202" y="629182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553227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8" name="Google Shape;522;p65"/>
          <p:cNvSpPr txBox="1"/>
          <p:nvPr/>
        </p:nvSpPr>
        <p:spPr>
          <a:xfrm>
            <a:off x="380273" y="1876295"/>
            <a:ext cx="5689602" cy="4356400"/>
          </a:xfrm>
          <a:prstGeom prst="rect">
            <a:avLst/>
          </a:prstGeom>
          <a:noFill/>
          <a:ln>
            <a:solidFill>
              <a:schemeClr val="tx1"/>
            </a:solidFill>
          </a:ln>
        </p:spPr>
        <p:txBody>
          <a:bodyPr spcFirstLastPara="1" wrap="square" lIns="121900" tIns="121900" rIns="121900" bIns="121900" anchor="t" anchorCtr="0">
            <a:noAutofit/>
          </a:bodyPr>
          <a:lstStyle/>
          <a:p>
            <a:pPr marL="152396">
              <a:buSzPts val="1800"/>
            </a:pPr>
            <a:endParaRPr lang="en-US" sz="2400" dirty="0">
              <a:solidFill>
                <a:prstClr val="black"/>
              </a:solidFill>
              <a:latin typeface="Rockwell"/>
              <a:ea typeface="Rockwell"/>
              <a:cs typeface="Rockwell"/>
              <a:sym typeface="Rockwell"/>
            </a:endParaRPr>
          </a:p>
          <a:p>
            <a:pPr marL="609585" indent="-457189">
              <a:buSzPts val="1800"/>
              <a:buFont typeface="Rockwell"/>
              <a:buChar char="❖"/>
            </a:pPr>
            <a:endParaRPr sz="2400" dirty="0">
              <a:solidFill>
                <a:prstClr val="black"/>
              </a:solidFill>
              <a:latin typeface="Rockwell"/>
              <a:ea typeface="Rockwell"/>
              <a:cs typeface="Rockwell"/>
              <a:sym typeface="Rockwell"/>
            </a:endParaRPr>
          </a:p>
          <a:p>
            <a:pPr marL="609585"/>
            <a:endParaRPr sz="2400" dirty="0">
              <a:solidFill>
                <a:prstClr val="black"/>
              </a:solidFill>
              <a:latin typeface="Rockwell"/>
              <a:ea typeface="Rockwell"/>
              <a:cs typeface="Rockwell"/>
              <a:sym typeface="Rockwell"/>
            </a:endParaRPr>
          </a:p>
        </p:txBody>
      </p:sp>
      <p:sp>
        <p:nvSpPr>
          <p:cNvPr id="9" name="Google Shape;522;p65"/>
          <p:cNvSpPr txBox="1"/>
          <p:nvPr/>
        </p:nvSpPr>
        <p:spPr>
          <a:xfrm>
            <a:off x="6218349" y="1876295"/>
            <a:ext cx="5689602" cy="4356400"/>
          </a:xfrm>
          <a:prstGeom prst="rect">
            <a:avLst/>
          </a:prstGeom>
          <a:noFill/>
          <a:ln>
            <a:solidFill>
              <a:schemeClr val="tx1"/>
            </a:solidFill>
          </a:ln>
        </p:spPr>
        <p:txBody>
          <a:bodyPr spcFirstLastPara="1" wrap="square" lIns="121900" tIns="121900" rIns="121900" bIns="121900" anchor="t" anchorCtr="0">
            <a:noAutofit/>
          </a:bodyPr>
          <a:lstStyle/>
          <a:p>
            <a:pPr marL="152396">
              <a:buSzPts val="1800"/>
            </a:pPr>
            <a:endParaRPr lang="en-US" sz="2400" dirty="0">
              <a:solidFill>
                <a:prstClr val="black"/>
              </a:solidFill>
              <a:latin typeface="Rockwell"/>
              <a:ea typeface="Rockwell"/>
              <a:cs typeface="Rockwell"/>
              <a:sym typeface="Rockwell"/>
            </a:endParaRPr>
          </a:p>
          <a:p>
            <a:pPr marL="609585" indent="-457189">
              <a:buSzPts val="1800"/>
              <a:buFont typeface="Rockwell"/>
              <a:buChar char="❖"/>
            </a:pPr>
            <a:endParaRPr sz="2400" dirty="0">
              <a:solidFill>
                <a:prstClr val="black"/>
              </a:solidFill>
              <a:latin typeface="Rockwell"/>
              <a:ea typeface="Rockwell"/>
              <a:cs typeface="Rockwell"/>
              <a:sym typeface="Rockwell"/>
            </a:endParaRPr>
          </a:p>
          <a:p>
            <a:pPr marL="609585"/>
            <a:endParaRPr sz="2400" dirty="0">
              <a:solidFill>
                <a:prstClr val="black"/>
              </a:solidFill>
              <a:latin typeface="Rockwell"/>
              <a:ea typeface="Rockwell"/>
              <a:cs typeface="Rockwell"/>
              <a:sym typeface="Rockwell"/>
            </a:endParaRPr>
          </a:p>
        </p:txBody>
      </p:sp>
      <p:sp>
        <p:nvSpPr>
          <p:cNvPr id="520" name="Google Shape;520;p65"/>
          <p:cNvSpPr txBox="1">
            <a:spLocks noGrp="1"/>
          </p:cNvSpPr>
          <p:nvPr>
            <p:ph type="title"/>
          </p:nvPr>
        </p:nvSpPr>
        <p:spPr>
          <a:xfrm>
            <a:off x="586600" y="520345"/>
            <a:ext cx="10075200" cy="1116000"/>
          </a:xfrm>
          <a:prstGeom prst="rect">
            <a:avLst/>
          </a:prstGeom>
        </p:spPr>
        <p:txBody>
          <a:bodyPr spcFirstLastPara="1" vert="horz" wrap="square" lIns="121900" tIns="60933" rIns="121900" bIns="60933" rtlCol="0" anchor="t" anchorCtr="0">
            <a:noAutofit/>
          </a:bodyPr>
          <a:lstStyle/>
          <a:p>
            <a:r>
              <a:rPr lang="en" sz="5333"/>
              <a:t>Even More Math QFT Ideas</a:t>
            </a:r>
            <a:endParaRPr sz="5333" dirty="0"/>
          </a:p>
        </p:txBody>
      </p:sp>
      <p:sp>
        <p:nvSpPr>
          <p:cNvPr id="521" name="Google Shape;521;p65"/>
          <p:cNvSpPr txBox="1">
            <a:spLocks noGrp="1"/>
          </p:cNvSpPr>
          <p:nvPr>
            <p:ph type="body" idx="1"/>
          </p:nvPr>
        </p:nvSpPr>
        <p:spPr>
          <a:xfrm>
            <a:off x="586600" y="1281455"/>
            <a:ext cx="3680600" cy="594840"/>
          </a:xfrm>
          <a:prstGeom prst="rect">
            <a:avLst/>
          </a:prstGeom>
        </p:spPr>
        <p:txBody>
          <a:bodyPr spcFirstLastPara="1" vert="horz" wrap="square" lIns="121900" tIns="0" rIns="121900" bIns="121900" rtlCol="0" anchor="b" anchorCtr="0">
            <a:noAutofit/>
          </a:bodyPr>
          <a:lstStyle/>
          <a:p>
            <a:pPr marL="0" indent="0">
              <a:buNone/>
            </a:pPr>
            <a:r>
              <a:rPr lang="en-US" dirty="0" smtClean="0">
                <a:solidFill>
                  <a:schemeClr val="tx1">
                    <a:lumMod val="50000"/>
                    <a:lumOff val="50000"/>
                  </a:schemeClr>
                </a:solidFill>
              </a:rPr>
              <a:t>Working with Integers</a:t>
            </a:r>
            <a:endParaRPr dirty="0">
              <a:solidFill>
                <a:schemeClr val="tx1">
                  <a:lumMod val="50000"/>
                  <a:lumOff val="50000"/>
                </a:schemeClr>
              </a:solidFill>
            </a:endParaRPr>
          </a:p>
        </p:txBody>
      </p:sp>
      <p:sp>
        <p:nvSpPr>
          <p:cNvPr id="527" name="Google Shape;527;p65"/>
          <p:cNvSpPr txBox="1"/>
          <p:nvPr/>
        </p:nvSpPr>
        <p:spPr>
          <a:xfrm>
            <a:off x="819400" y="2469268"/>
            <a:ext cx="4804800" cy="3129713"/>
          </a:xfrm>
          <a:prstGeom prst="rect">
            <a:avLst/>
          </a:prstGeom>
          <a:noFill/>
          <a:ln>
            <a:noFill/>
          </a:ln>
        </p:spPr>
        <p:txBody>
          <a:bodyPr spcFirstLastPara="1" wrap="square" lIns="121900" tIns="121900" rIns="121900" bIns="121900" anchor="t" anchorCtr="0">
            <a:noAutofit/>
          </a:bodyPr>
          <a:lstStyle/>
          <a:p>
            <a:pPr algn="ctr"/>
            <a:r>
              <a:rPr lang="en" sz="2400" b="1" i="1" dirty="0">
                <a:solidFill>
                  <a:prstClr val="black"/>
                </a:solidFill>
                <a:latin typeface="Rockwell"/>
                <a:ea typeface="Rockwell"/>
                <a:cs typeface="Rockwell"/>
                <a:sym typeface="Rockwell"/>
              </a:rPr>
              <a:t>“Broken-Egg Problem”</a:t>
            </a:r>
            <a:endParaRPr sz="2400" dirty="0">
              <a:solidFill>
                <a:prstClr val="black"/>
              </a:solidFill>
              <a:latin typeface="Rockwell"/>
              <a:ea typeface="Rockwell"/>
              <a:cs typeface="Rockwell"/>
              <a:sym typeface="Rockwell"/>
            </a:endParaRPr>
          </a:p>
          <a:p>
            <a:pPr algn="ctr"/>
            <a:r>
              <a:rPr lang="en" sz="2400" dirty="0">
                <a:solidFill>
                  <a:prstClr val="black"/>
                </a:solidFill>
                <a:latin typeface="Rockwell"/>
                <a:ea typeface="Rockwell"/>
                <a:cs typeface="Rockwell"/>
                <a:sym typeface="Rockwell"/>
              </a:rPr>
              <a:t>“...When she put the eggs in groups of two, three, four, five, and six, there was one egg left over, but when she put them in groups of seven they ended up in complete groups with no eggs left over.”</a:t>
            </a:r>
            <a:endParaRPr sz="2400" dirty="0">
              <a:solidFill>
                <a:prstClr val="black"/>
              </a:solidFill>
              <a:latin typeface="Rockwell"/>
              <a:ea typeface="Rockwell"/>
              <a:cs typeface="Rockwell"/>
              <a:sym typeface="Rockwell"/>
            </a:endParaRPr>
          </a:p>
        </p:txBody>
      </p:sp>
      <p:sp>
        <p:nvSpPr>
          <p:cNvPr id="10" name="Google Shape;538;p66"/>
          <p:cNvSpPr txBox="1"/>
          <p:nvPr/>
        </p:nvSpPr>
        <p:spPr>
          <a:xfrm>
            <a:off x="-1439763" y="2917951"/>
            <a:ext cx="5472800" cy="2232348"/>
          </a:xfrm>
          <a:prstGeom prst="rect">
            <a:avLst/>
          </a:prstGeom>
          <a:noFill/>
          <a:ln>
            <a:noFill/>
          </a:ln>
        </p:spPr>
        <p:txBody>
          <a:bodyPr spcFirstLastPara="1" wrap="square" lIns="121900" tIns="121900" rIns="121900" bIns="121900" anchor="t" anchorCtr="0">
            <a:noAutofit/>
          </a:bodyPr>
          <a:lstStyle/>
          <a:p>
            <a:pPr marL="609585" indent="-457189">
              <a:buSzPts val="1800"/>
              <a:buFont typeface="Rockwell"/>
              <a:buChar char="❖"/>
            </a:pPr>
            <a:endParaRPr sz="2400">
              <a:solidFill>
                <a:prstClr val="black"/>
              </a:solidFill>
              <a:latin typeface="Rockwell"/>
              <a:ea typeface="Rockwell"/>
              <a:cs typeface="Rockwell"/>
              <a:sym typeface="Rockwell"/>
            </a:endParaRPr>
          </a:p>
          <a:p>
            <a:endParaRPr sz="2400">
              <a:solidFill>
                <a:prstClr val="black"/>
              </a:solidFill>
              <a:latin typeface="Rockwell"/>
              <a:ea typeface="Rockwell"/>
              <a:cs typeface="Rockwell"/>
              <a:sym typeface="Rockwell"/>
            </a:endParaRPr>
          </a:p>
          <a:p>
            <a:endParaRPr sz="2400">
              <a:solidFill>
                <a:prstClr val="black"/>
              </a:solidFill>
              <a:latin typeface="Rockwell"/>
              <a:ea typeface="Rockwell"/>
              <a:cs typeface="Rockwell"/>
              <a:sym typeface="Rockwell"/>
            </a:endParaRPr>
          </a:p>
          <a:p>
            <a:pPr marL="609585"/>
            <a:endParaRPr sz="2400">
              <a:solidFill>
                <a:prstClr val="black"/>
              </a:solidFill>
              <a:latin typeface="Rockwell"/>
              <a:ea typeface="Rockwell"/>
              <a:cs typeface="Rockwell"/>
              <a:sym typeface="Rockwell"/>
            </a:endParaRPr>
          </a:p>
          <a:p>
            <a:pPr marL="609585"/>
            <a:endParaRPr sz="2400">
              <a:solidFill>
                <a:prstClr val="black"/>
              </a:solidFill>
              <a:latin typeface="Rockwell"/>
              <a:ea typeface="Rockwell"/>
              <a:cs typeface="Rockwell"/>
              <a:sym typeface="Rockwell"/>
            </a:endParaRPr>
          </a:p>
          <a:p>
            <a:endParaRPr sz="2400">
              <a:solidFill>
                <a:prstClr val="black"/>
              </a:solidFill>
              <a:latin typeface="Rockwell"/>
              <a:ea typeface="Rockwell"/>
              <a:cs typeface="Rockwell"/>
              <a:sym typeface="Rockwell"/>
            </a:endParaRPr>
          </a:p>
          <a:p>
            <a:pPr marL="609585" indent="-457189">
              <a:buSzPts val="1800"/>
              <a:buFont typeface="Rockwell"/>
              <a:buChar char="❖"/>
            </a:pPr>
            <a:endParaRPr sz="2400">
              <a:solidFill>
                <a:prstClr val="black"/>
              </a:solidFill>
              <a:latin typeface="Rockwell"/>
              <a:ea typeface="Rockwell"/>
              <a:cs typeface="Rockwell"/>
              <a:sym typeface="Rockwell"/>
            </a:endParaRPr>
          </a:p>
        </p:txBody>
      </p:sp>
      <p:sp>
        <p:nvSpPr>
          <p:cNvPr id="13" name="Google Shape;534;p66"/>
          <p:cNvSpPr txBox="1"/>
          <p:nvPr/>
        </p:nvSpPr>
        <p:spPr>
          <a:xfrm>
            <a:off x="6878979" y="3034066"/>
            <a:ext cx="4629600" cy="1739420"/>
          </a:xfrm>
          <a:prstGeom prst="rect">
            <a:avLst/>
          </a:prstGeom>
          <a:noFill/>
          <a:ln w="28575" cap="flat" cmpd="sng">
            <a:noFill/>
            <a:prstDash val="solid"/>
            <a:round/>
            <a:headEnd type="none" w="sm" len="sm"/>
            <a:tailEnd type="none" w="sm" len="sm"/>
          </a:ln>
        </p:spPr>
        <p:txBody>
          <a:bodyPr spcFirstLastPara="1" wrap="square" lIns="121900" tIns="121900" rIns="121900" bIns="121900" anchor="t" anchorCtr="0">
            <a:noAutofit/>
          </a:bodyPr>
          <a:lstStyle/>
          <a:p>
            <a:pPr algn="ctr"/>
            <a:r>
              <a:rPr lang="en" sz="2400" dirty="0">
                <a:solidFill>
                  <a:prstClr val="black"/>
                </a:solidFill>
                <a:latin typeface="Rockwell"/>
                <a:ea typeface="Rockwell"/>
                <a:cs typeface="Rockwell"/>
                <a:sym typeface="Rockwell"/>
              </a:rPr>
              <a:t>What number leaves a remainder of 4 when divided by 7, 5 when divided by 8, and 6 when divided by 9?</a:t>
            </a:r>
            <a:endParaRPr sz="2400" dirty="0">
              <a:solidFill>
                <a:prstClr val="black"/>
              </a:solidFill>
              <a:latin typeface="Rockwell"/>
              <a:ea typeface="Rockwell"/>
              <a:cs typeface="Rockwell"/>
              <a:sym typeface="Rockwell"/>
            </a:endParaRPr>
          </a:p>
        </p:txBody>
      </p:sp>
    </p:spTree>
    <p:extLst>
      <p:ext uri="{BB962C8B-B14F-4D97-AF65-F5344CB8AC3E}">
        <p14:creationId xmlns:p14="http://schemas.microsoft.com/office/powerpoint/2010/main" val="562267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20" name="Google Shape;522;p65"/>
          <p:cNvSpPr txBox="1"/>
          <p:nvPr/>
        </p:nvSpPr>
        <p:spPr>
          <a:xfrm>
            <a:off x="6258807" y="4392275"/>
            <a:ext cx="5451235" cy="1862925"/>
          </a:xfrm>
          <a:prstGeom prst="rect">
            <a:avLst/>
          </a:prstGeom>
          <a:noFill/>
          <a:ln>
            <a:solidFill>
              <a:schemeClr val="tx1"/>
            </a:solidFill>
          </a:ln>
        </p:spPr>
        <p:txBody>
          <a:bodyPr spcFirstLastPara="1" wrap="square" lIns="121900" tIns="121900" rIns="121900" bIns="121900" anchor="t" anchorCtr="0">
            <a:noAutofit/>
          </a:bodyPr>
          <a:lstStyle/>
          <a:p>
            <a:pPr marL="152396">
              <a:buSzPts val="1800"/>
            </a:pPr>
            <a:endParaRPr lang="en-US" sz="2400" dirty="0">
              <a:solidFill>
                <a:prstClr val="black"/>
              </a:solidFill>
              <a:latin typeface="Rockwell"/>
              <a:ea typeface="Rockwell"/>
              <a:cs typeface="Rockwell"/>
              <a:sym typeface="Rockwell"/>
            </a:endParaRPr>
          </a:p>
          <a:p>
            <a:pPr marL="609585" indent="-457189">
              <a:buSzPts val="1800"/>
              <a:buFont typeface="Rockwell"/>
              <a:buChar char="❖"/>
            </a:pPr>
            <a:endParaRPr sz="2400" dirty="0">
              <a:solidFill>
                <a:prstClr val="black"/>
              </a:solidFill>
              <a:latin typeface="Rockwell"/>
              <a:ea typeface="Rockwell"/>
              <a:cs typeface="Rockwell"/>
              <a:sym typeface="Rockwell"/>
            </a:endParaRPr>
          </a:p>
          <a:p>
            <a:pPr marL="609585"/>
            <a:endParaRPr sz="2400" dirty="0">
              <a:solidFill>
                <a:prstClr val="black"/>
              </a:solidFill>
              <a:latin typeface="Rockwell"/>
              <a:ea typeface="Rockwell"/>
              <a:cs typeface="Rockwell"/>
              <a:sym typeface="Rockwell"/>
            </a:endParaRPr>
          </a:p>
        </p:txBody>
      </p:sp>
      <p:sp>
        <p:nvSpPr>
          <p:cNvPr id="19" name="Google Shape;522;p65"/>
          <p:cNvSpPr txBox="1"/>
          <p:nvPr/>
        </p:nvSpPr>
        <p:spPr>
          <a:xfrm>
            <a:off x="6258805" y="1901132"/>
            <a:ext cx="5451237" cy="2226356"/>
          </a:xfrm>
          <a:prstGeom prst="rect">
            <a:avLst/>
          </a:prstGeom>
          <a:noFill/>
          <a:ln>
            <a:solidFill>
              <a:schemeClr val="tx1"/>
            </a:solidFill>
          </a:ln>
        </p:spPr>
        <p:txBody>
          <a:bodyPr spcFirstLastPara="1" wrap="square" lIns="121900" tIns="121900" rIns="121900" bIns="121900" anchor="t" anchorCtr="0">
            <a:noAutofit/>
          </a:bodyPr>
          <a:lstStyle/>
          <a:p>
            <a:pPr marL="152396">
              <a:buSzPts val="1800"/>
            </a:pPr>
            <a:endParaRPr lang="en-US" sz="2400" dirty="0">
              <a:solidFill>
                <a:prstClr val="black"/>
              </a:solidFill>
              <a:latin typeface="Rockwell"/>
              <a:ea typeface="Rockwell"/>
              <a:cs typeface="Rockwell"/>
              <a:sym typeface="Rockwell"/>
            </a:endParaRPr>
          </a:p>
          <a:p>
            <a:pPr marL="609585" indent="-457189">
              <a:buSzPts val="1800"/>
              <a:buFont typeface="Rockwell"/>
              <a:buChar char="❖"/>
            </a:pPr>
            <a:endParaRPr sz="2400" dirty="0">
              <a:solidFill>
                <a:prstClr val="black"/>
              </a:solidFill>
              <a:latin typeface="Rockwell"/>
              <a:ea typeface="Rockwell"/>
              <a:cs typeface="Rockwell"/>
              <a:sym typeface="Rockwell"/>
            </a:endParaRPr>
          </a:p>
          <a:p>
            <a:pPr marL="609585"/>
            <a:endParaRPr sz="2400" dirty="0">
              <a:solidFill>
                <a:prstClr val="black"/>
              </a:solidFill>
              <a:latin typeface="Rockwell"/>
              <a:ea typeface="Rockwell"/>
              <a:cs typeface="Rockwell"/>
              <a:sym typeface="Rockwell"/>
            </a:endParaRPr>
          </a:p>
        </p:txBody>
      </p:sp>
      <p:sp>
        <p:nvSpPr>
          <p:cNvPr id="520" name="Google Shape;520;p65"/>
          <p:cNvSpPr txBox="1">
            <a:spLocks noGrp="1"/>
          </p:cNvSpPr>
          <p:nvPr>
            <p:ph type="title"/>
          </p:nvPr>
        </p:nvSpPr>
        <p:spPr>
          <a:xfrm>
            <a:off x="586600" y="520345"/>
            <a:ext cx="10075200" cy="1116000"/>
          </a:xfrm>
          <a:prstGeom prst="rect">
            <a:avLst/>
          </a:prstGeom>
        </p:spPr>
        <p:txBody>
          <a:bodyPr spcFirstLastPara="1" vert="horz" wrap="square" lIns="121900" tIns="60933" rIns="121900" bIns="60933" rtlCol="0" anchor="t" anchorCtr="0">
            <a:noAutofit/>
          </a:bodyPr>
          <a:lstStyle/>
          <a:p>
            <a:r>
              <a:rPr lang="en" sz="5333"/>
              <a:t>Even More Math QFT Ideas</a:t>
            </a:r>
            <a:endParaRPr sz="5333" dirty="0"/>
          </a:p>
        </p:txBody>
      </p:sp>
      <p:sp>
        <p:nvSpPr>
          <p:cNvPr id="521" name="Google Shape;521;p65"/>
          <p:cNvSpPr txBox="1">
            <a:spLocks noGrp="1"/>
          </p:cNvSpPr>
          <p:nvPr>
            <p:ph type="body" idx="1"/>
          </p:nvPr>
        </p:nvSpPr>
        <p:spPr>
          <a:xfrm>
            <a:off x="659820" y="1177367"/>
            <a:ext cx="4856257" cy="594840"/>
          </a:xfrm>
          <a:prstGeom prst="rect">
            <a:avLst/>
          </a:prstGeom>
        </p:spPr>
        <p:txBody>
          <a:bodyPr spcFirstLastPara="1" vert="horz" wrap="square" lIns="121900" tIns="0" rIns="121900" bIns="121900" rtlCol="0" anchor="b" anchorCtr="0">
            <a:noAutofit/>
          </a:bodyPr>
          <a:lstStyle/>
          <a:p>
            <a:pPr marL="0" indent="0">
              <a:buNone/>
            </a:pPr>
            <a:r>
              <a:rPr lang="en-US" dirty="0" smtClean="0">
                <a:solidFill>
                  <a:schemeClr val="tx1">
                    <a:lumMod val="50000"/>
                    <a:lumOff val="50000"/>
                  </a:schemeClr>
                </a:solidFill>
              </a:rPr>
              <a:t>Decimals, Fractions</a:t>
            </a:r>
            <a:r>
              <a:rPr lang="en-US" smtClean="0">
                <a:solidFill>
                  <a:schemeClr val="tx1">
                    <a:lumMod val="50000"/>
                    <a:lumOff val="50000"/>
                  </a:schemeClr>
                </a:solidFill>
              </a:rPr>
              <a:t>, Exponents</a:t>
            </a:r>
            <a:endParaRPr dirty="0">
              <a:solidFill>
                <a:schemeClr val="tx1">
                  <a:lumMod val="50000"/>
                  <a:lumOff val="50000"/>
                </a:schemeClr>
              </a:solidFill>
            </a:endParaRPr>
          </a:p>
        </p:txBody>
      </p:sp>
      <p:sp>
        <p:nvSpPr>
          <p:cNvPr id="2" name="Rectangle 1"/>
          <p:cNvSpPr/>
          <p:nvPr/>
        </p:nvSpPr>
        <p:spPr>
          <a:xfrm>
            <a:off x="6885130" y="2239470"/>
            <a:ext cx="4198585" cy="1323439"/>
          </a:xfrm>
          <a:prstGeom prst="rect">
            <a:avLst/>
          </a:prstGeom>
        </p:spPr>
        <p:txBody>
          <a:bodyPr wrap="none">
            <a:spAutoFit/>
          </a:bodyPr>
          <a:lstStyle/>
          <a:p>
            <a:pPr marL="152396" algn="ctr">
              <a:buSzPts val="1800"/>
            </a:pPr>
            <a:r>
              <a:rPr lang="mr-IN" sz="8000" dirty="0">
                <a:solidFill>
                  <a:prstClr val="black"/>
                </a:solidFill>
                <a:latin typeface="Rockwell"/>
                <a:ea typeface="Rockwell"/>
                <a:cs typeface="Rockwell"/>
                <a:sym typeface="Rockwell"/>
              </a:rPr>
              <a:t>⅕ = 0.20</a:t>
            </a:r>
          </a:p>
        </p:txBody>
      </p:sp>
      <p:sp>
        <p:nvSpPr>
          <p:cNvPr id="3" name="Rectangle 2"/>
          <p:cNvSpPr/>
          <p:nvPr/>
        </p:nvSpPr>
        <p:spPr>
          <a:xfrm>
            <a:off x="6258805" y="4662017"/>
            <a:ext cx="5451237" cy="1323439"/>
          </a:xfrm>
          <a:prstGeom prst="rect">
            <a:avLst/>
          </a:prstGeom>
          <a:ln>
            <a:noFill/>
          </a:ln>
        </p:spPr>
        <p:txBody>
          <a:bodyPr wrap="square">
            <a:spAutoFit/>
          </a:bodyPr>
          <a:lstStyle/>
          <a:p>
            <a:pPr marL="152396" algn="ctr">
              <a:buSzPts val="1800"/>
            </a:pPr>
            <a:r>
              <a:rPr lang="mr-IN" sz="8000" dirty="0">
                <a:solidFill>
                  <a:prstClr val="black"/>
                </a:solidFill>
                <a:latin typeface="Rockwell"/>
                <a:ea typeface="Rockwell"/>
                <a:cs typeface="Rockwell"/>
                <a:sym typeface="Rockwell"/>
              </a:rPr>
              <a:t>X</a:t>
            </a:r>
            <a:r>
              <a:rPr lang="mr-IN" sz="8000" baseline="30000" dirty="0">
                <a:solidFill>
                  <a:prstClr val="black"/>
                </a:solidFill>
                <a:latin typeface="Rockwell"/>
                <a:ea typeface="Rockwell"/>
                <a:cs typeface="Rockwell"/>
                <a:sym typeface="Rockwell"/>
              </a:rPr>
              <a:t>0</a:t>
            </a:r>
            <a:r>
              <a:rPr lang="en-US" sz="8000" dirty="0">
                <a:solidFill>
                  <a:prstClr val="black"/>
                </a:solidFill>
                <a:latin typeface="Rockwell"/>
                <a:ea typeface="Rockwell"/>
                <a:cs typeface="Rockwell"/>
                <a:sym typeface="Rockwell"/>
              </a:rPr>
              <a:t> = 1</a:t>
            </a:r>
            <a:r>
              <a:rPr lang="mr-IN" sz="8000" dirty="0">
                <a:solidFill>
                  <a:prstClr val="black"/>
                </a:solidFill>
                <a:latin typeface="Rockwell"/>
                <a:ea typeface="Rockwell"/>
                <a:cs typeface="Rockwell"/>
                <a:sym typeface="Rockwell"/>
              </a:rPr>
              <a:t> </a:t>
            </a:r>
          </a:p>
        </p:txBody>
      </p:sp>
      <p:sp>
        <p:nvSpPr>
          <p:cNvPr id="9" name="Google Shape;522;p65"/>
          <p:cNvSpPr txBox="1"/>
          <p:nvPr/>
        </p:nvSpPr>
        <p:spPr>
          <a:xfrm>
            <a:off x="456077" y="1898800"/>
            <a:ext cx="5451237" cy="4356400"/>
          </a:xfrm>
          <a:prstGeom prst="rect">
            <a:avLst/>
          </a:prstGeom>
          <a:noFill/>
          <a:ln>
            <a:solidFill>
              <a:schemeClr val="tx1"/>
            </a:solidFill>
          </a:ln>
        </p:spPr>
        <p:txBody>
          <a:bodyPr spcFirstLastPara="1" wrap="square" lIns="121900" tIns="121900" rIns="121900" bIns="121900" anchor="t" anchorCtr="0">
            <a:noAutofit/>
          </a:bodyPr>
          <a:lstStyle/>
          <a:p>
            <a:pPr marL="152396">
              <a:buSzPts val="1800"/>
            </a:pPr>
            <a:endParaRPr lang="en-US" sz="2400" dirty="0">
              <a:solidFill>
                <a:prstClr val="black"/>
              </a:solidFill>
              <a:latin typeface="Rockwell"/>
              <a:ea typeface="Rockwell"/>
              <a:cs typeface="Rockwell"/>
              <a:sym typeface="Rockwell"/>
            </a:endParaRPr>
          </a:p>
          <a:p>
            <a:pPr marL="609585" indent="-457189">
              <a:buSzPts val="1800"/>
              <a:buFont typeface="Rockwell"/>
              <a:buChar char="❖"/>
            </a:pPr>
            <a:endParaRPr sz="2400" dirty="0">
              <a:solidFill>
                <a:prstClr val="black"/>
              </a:solidFill>
              <a:latin typeface="Rockwell"/>
              <a:ea typeface="Rockwell"/>
              <a:cs typeface="Rockwell"/>
              <a:sym typeface="Rockwell"/>
            </a:endParaRPr>
          </a:p>
          <a:p>
            <a:pPr marL="609585"/>
            <a:endParaRPr sz="2400" dirty="0">
              <a:solidFill>
                <a:prstClr val="black"/>
              </a:solidFill>
              <a:latin typeface="Rockwell"/>
              <a:ea typeface="Rockwell"/>
              <a:cs typeface="Rockwell"/>
              <a:sym typeface="Rockwell"/>
            </a:endParaRPr>
          </a:p>
        </p:txBody>
      </p:sp>
      <p:sp>
        <p:nvSpPr>
          <p:cNvPr id="4" name="TextBox 3"/>
          <p:cNvSpPr txBox="1"/>
          <p:nvPr/>
        </p:nvSpPr>
        <p:spPr>
          <a:xfrm>
            <a:off x="2213172" y="2638502"/>
            <a:ext cx="1749551" cy="1138773"/>
          </a:xfrm>
          <a:prstGeom prst="rect">
            <a:avLst/>
          </a:prstGeom>
          <a:noFill/>
        </p:spPr>
        <p:txBody>
          <a:bodyPr wrap="square" rtlCol="0">
            <a:spAutoFit/>
          </a:bodyPr>
          <a:lstStyle/>
          <a:p>
            <a:pPr algn="ctr"/>
            <a:r>
              <a:rPr lang="en-US" sz="3600" dirty="0">
                <a:solidFill>
                  <a:prstClr val="black"/>
                </a:solidFill>
                <a:latin typeface="Rockwell" charset="0"/>
                <a:ea typeface="Rockwell" charset="0"/>
                <a:cs typeface="Rockwell" charset="0"/>
              </a:rPr>
              <a:t>0.28</a:t>
            </a:r>
          </a:p>
          <a:p>
            <a:pPr algn="ctr"/>
            <a:endParaRPr lang="en-US" sz="3200" dirty="0">
              <a:solidFill>
                <a:prstClr val="black"/>
              </a:solidFill>
              <a:latin typeface="Rockwell" charset="0"/>
              <a:ea typeface="Rockwell" charset="0"/>
              <a:cs typeface="Rockwell" charset="0"/>
            </a:endParaRPr>
          </a:p>
        </p:txBody>
      </p:sp>
      <p:cxnSp>
        <p:nvCxnSpPr>
          <p:cNvPr id="6" name="Straight Connector 5"/>
          <p:cNvCxnSpPr/>
          <p:nvPr/>
        </p:nvCxnSpPr>
        <p:spPr>
          <a:xfrm flipH="1">
            <a:off x="1641619" y="3470344"/>
            <a:ext cx="994475" cy="1365168"/>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3465915" y="3470344"/>
            <a:ext cx="993616" cy="1365168"/>
          </a:xfrm>
          <a:prstGeom prst="line">
            <a:avLst/>
          </a:prstGeom>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898254" y="4936916"/>
            <a:ext cx="1375106" cy="646331"/>
          </a:xfrm>
          <a:prstGeom prst="rect">
            <a:avLst/>
          </a:prstGeom>
          <a:noFill/>
        </p:spPr>
        <p:txBody>
          <a:bodyPr wrap="square" rtlCol="0">
            <a:spAutoFit/>
          </a:bodyPr>
          <a:lstStyle/>
          <a:p>
            <a:pPr algn="ctr"/>
            <a:r>
              <a:rPr lang="en-US" sz="3600" dirty="0">
                <a:solidFill>
                  <a:prstClr val="black"/>
                </a:solidFill>
                <a:latin typeface="Rockwell" charset="0"/>
                <a:ea typeface="Rockwell" charset="0"/>
                <a:cs typeface="Rockwell" charset="0"/>
              </a:rPr>
              <a:t>2/10</a:t>
            </a:r>
            <a:r>
              <a:rPr lang="en-US" sz="3600" dirty="0">
                <a:solidFill>
                  <a:prstClr val="black"/>
                </a:solidFill>
              </a:rPr>
              <a:t> </a:t>
            </a:r>
          </a:p>
        </p:txBody>
      </p:sp>
      <p:sp>
        <p:nvSpPr>
          <p:cNvPr id="18" name="TextBox 17"/>
          <p:cNvSpPr txBox="1"/>
          <p:nvPr/>
        </p:nvSpPr>
        <p:spPr>
          <a:xfrm>
            <a:off x="3886506" y="4907903"/>
            <a:ext cx="1405843" cy="646331"/>
          </a:xfrm>
          <a:prstGeom prst="rect">
            <a:avLst/>
          </a:prstGeom>
          <a:noFill/>
        </p:spPr>
        <p:txBody>
          <a:bodyPr wrap="square" rtlCol="0">
            <a:spAutoFit/>
          </a:bodyPr>
          <a:lstStyle/>
          <a:p>
            <a:pPr algn="ctr"/>
            <a:r>
              <a:rPr lang="en-US" sz="3600" dirty="0">
                <a:solidFill>
                  <a:prstClr val="black"/>
                </a:solidFill>
                <a:latin typeface="Rockwell" charset="0"/>
                <a:ea typeface="Rockwell" charset="0"/>
                <a:cs typeface="Rockwell" charset="0"/>
              </a:rPr>
              <a:t>8/100</a:t>
            </a:r>
            <a:r>
              <a:rPr lang="en-US" sz="3600" dirty="0">
                <a:solidFill>
                  <a:prstClr val="black"/>
                </a:solidFill>
              </a:rPr>
              <a:t> </a:t>
            </a:r>
          </a:p>
        </p:txBody>
      </p:sp>
    </p:spTree>
    <p:extLst>
      <p:ext uri="{BB962C8B-B14F-4D97-AF65-F5344CB8AC3E}">
        <p14:creationId xmlns:p14="http://schemas.microsoft.com/office/powerpoint/2010/main" val="1436813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3" name="TextBox 2"/>
          <p:cNvSpPr txBox="1"/>
          <p:nvPr/>
        </p:nvSpPr>
        <p:spPr>
          <a:xfrm>
            <a:off x="380388" y="2080625"/>
            <a:ext cx="5714551" cy="3510993"/>
          </a:xfrm>
          <a:prstGeom prst="rect">
            <a:avLst/>
          </a:prstGeom>
          <a:noFill/>
          <a:ln>
            <a:solidFill>
              <a:schemeClr val="tx1"/>
            </a:solidFill>
          </a:ln>
        </p:spPr>
        <p:txBody>
          <a:bodyPr wrap="square" rtlCol="0">
            <a:spAutoFit/>
          </a:bodyPr>
          <a:lstStyle/>
          <a:p>
            <a:endParaRPr lang="en-US" dirty="0">
              <a:solidFill>
                <a:prstClr val="black"/>
              </a:solidFill>
            </a:endParaRPr>
          </a:p>
        </p:txBody>
      </p:sp>
      <p:sp>
        <p:nvSpPr>
          <p:cNvPr id="520" name="Google Shape;520;p65"/>
          <p:cNvSpPr txBox="1">
            <a:spLocks noGrp="1"/>
          </p:cNvSpPr>
          <p:nvPr>
            <p:ph type="title"/>
          </p:nvPr>
        </p:nvSpPr>
        <p:spPr>
          <a:xfrm>
            <a:off x="586600" y="520345"/>
            <a:ext cx="10075200" cy="1116000"/>
          </a:xfrm>
          <a:prstGeom prst="rect">
            <a:avLst/>
          </a:prstGeom>
        </p:spPr>
        <p:txBody>
          <a:bodyPr spcFirstLastPara="1" vert="horz" wrap="square" lIns="121900" tIns="60933" rIns="121900" bIns="60933" rtlCol="0" anchor="t" anchorCtr="0">
            <a:noAutofit/>
          </a:bodyPr>
          <a:lstStyle/>
          <a:p>
            <a:r>
              <a:rPr lang="en" sz="5333"/>
              <a:t>Even More Math QFT Ideas</a:t>
            </a:r>
            <a:endParaRPr sz="5333" dirty="0"/>
          </a:p>
        </p:txBody>
      </p:sp>
      <p:sp>
        <p:nvSpPr>
          <p:cNvPr id="521" name="Google Shape;521;p65"/>
          <p:cNvSpPr txBox="1">
            <a:spLocks noGrp="1"/>
          </p:cNvSpPr>
          <p:nvPr>
            <p:ph type="body" idx="1"/>
          </p:nvPr>
        </p:nvSpPr>
        <p:spPr>
          <a:xfrm>
            <a:off x="659819" y="1177367"/>
            <a:ext cx="6582810" cy="594840"/>
          </a:xfrm>
          <a:prstGeom prst="rect">
            <a:avLst/>
          </a:prstGeom>
        </p:spPr>
        <p:txBody>
          <a:bodyPr spcFirstLastPara="1" vert="horz" wrap="square" lIns="121900" tIns="0" rIns="121900" bIns="121900" rtlCol="0" anchor="b" anchorCtr="0">
            <a:noAutofit/>
          </a:bodyPr>
          <a:lstStyle/>
          <a:p>
            <a:pPr marL="0" indent="0">
              <a:buNone/>
            </a:pPr>
            <a:r>
              <a:rPr lang="en-US" dirty="0" smtClean="0">
                <a:solidFill>
                  <a:schemeClr val="tx1">
                    <a:lumMod val="50000"/>
                    <a:lumOff val="50000"/>
                  </a:schemeClr>
                </a:solidFill>
              </a:rPr>
              <a:t>Quadratics, </a:t>
            </a:r>
            <a:r>
              <a:rPr lang="en-US" smtClean="0">
                <a:solidFill>
                  <a:schemeClr val="tx1">
                    <a:lumMod val="50000"/>
                    <a:lumOff val="50000"/>
                  </a:schemeClr>
                </a:solidFill>
              </a:rPr>
              <a:t>Word Problems, Statistics</a:t>
            </a:r>
            <a:r>
              <a:rPr lang="en-US" dirty="0" smtClean="0">
                <a:solidFill>
                  <a:schemeClr val="tx1">
                    <a:lumMod val="50000"/>
                    <a:lumOff val="50000"/>
                  </a:schemeClr>
                </a:solidFill>
              </a:rPr>
              <a:t>, Data</a:t>
            </a:r>
            <a:endParaRPr dirty="0">
              <a:solidFill>
                <a:schemeClr val="tx1">
                  <a:lumMod val="50000"/>
                  <a:lumOff val="50000"/>
                </a:schemeClr>
              </a:solidFill>
            </a:endParaRPr>
          </a:p>
        </p:txBody>
      </p:sp>
      <p:sp>
        <p:nvSpPr>
          <p:cNvPr id="2" name="TextBox 1"/>
          <p:cNvSpPr txBox="1"/>
          <p:nvPr/>
        </p:nvSpPr>
        <p:spPr>
          <a:xfrm>
            <a:off x="478722" y="2195374"/>
            <a:ext cx="5583096" cy="830997"/>
          </a:xfrm>
          <a:prstGeom prst="rect">
            <a:avLst/>
          </a:prstGeom>
          <a:noFill/>
        </p:spPr>
        <p:txBody>
          <a:bodyPr wrap="square" rtlCol="0">
            <a:spAutoFit/>
          </a:bodyPr>
          <a:lstStyle/>
          <a:p>
            <a:r>
              <a:rPr lang="en-US" sz="2400" dirty="0">
                <a:solidFill>
                  <a:prstClr val="black"/>
                </a:solidFill>
                <a:latin typeface="Rockwell" charset="0"/>
                <a:ea typeface="Rockwell" charset="0"/>
                <a:cs typeface="Rockwell" charset="0"/>
              </a:rPr>
              <a:t>Impossible to solve</a:t>
            </a:r>
            <a:r>
              <a:rPr lang="en-US" sz="2400" dirty="0">
                <a:solidFill>
                  <a:prstClr val="black"/>
                </a:solidFill>
                <a:latin typeface="Rockwell" charset="0"/>
                <a:ea typeface="Rockwell" charset="0"/>
                <a:cs typeface="Rockwell" charset="0"/>
                <a:sym typeface="Wingdings"/>
              </a:rPr>
              <a:t> Introducing the need for factoring to solve </a:t>
            </a:r>
            <a:r>
              <a:rPr lang="en-US" sz="2400" dirty="0" smtClean="0">
                <a:solidFill>
                  <a:prstClr val="black"/>
                </a:solidFill>
                <a:latin typeface="Rockwell" charset="0"/>
                <a:ea typeface="Rockwell" charset="0"/>
                <a:cs typeface="Rockwell" charset="0"/>
                <a:sym typeface="Wingdings"/>
              </a:rPr>
              <a:t>quadratics</a:t>
            </a:r>
            <a:endParaRPr lang="en-US" sz="2400" dirty="0">
              <a:solidFill>
                <a:prstClr val="black"/>
              </a:solidFill>
              <a:latin typeface="Rockwell" charset="0"/>
              <a:ea typeface="Rockwell" charset="0"/>
              <a:cs typeface="Rockwell" charset="0"/>
            </a:endParaRPr>
          </a:p>
        </p:txBody>
      </p:sp>
      <p:sp>
        <p:nvSpPr>
          <p:cNvPr id="11" name="Rectangle 10"/>
          <p:cNvSpPr/>
          <p:nvPr/>
        </p:nvSpPr>
        <p:spPr>
          <a:xfrm>
            <a:off x="380388" y="5785537"/>
            <a:ext cx="5714551" cy="523220"/>
          </a:xfrm>
          <a:prstGeom prst="rect">
            <a:avLst/>
          </a:prstGeom>
          <a:ln>
            <a:solidFill>
              <a:schemeClr val="tx1"/>
            </a:solidFill>
          </a:ln>
        </p:spPr>
        <p:txBody>
          <a:bodyPr wrap="square">
            <a:spAutoFit/>
          </a:bodyPr>
          <a:lstStyle/>
          <a:p>
            <a:pPr marL="152396" algn="ctr">
              <a:buClr>
                <a:prstClr val="black"/>
              </a:buClr>
              <a:buSzPts val="1800"/>
            </a:pPr>
            <a:r>
              <a:rPr lang="en" sz="2800" dirty="0">
                <a:solidFill>
                  <a:prstClr val="black"/>
                </a:solidFill>
                <a:latin typeface="Rockwell"/>
                <a:ea typeface="Rockwell"/>
                <a:cs typeface="Rockwell"/>
                <a:sym typeface="Rockwell"/>
              </a:rPr>
              <a:t>Correlation implies causation</a:t>
            </a:r>
          </a:p>
        </p:txBody>
      </p:sp>
      <p:pic>
        <p:nvPicPr>
          <p:cNvPr id="14" name="Google Shape;548;p6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3989" y="3269467"/>
            <a:ext cx="4547347" cy="2057275"/>
          </a:xfrm>
          <a:prstGeom prst="rect">
            <a:avLst/>
          </a:prstGeom>
          <a:noFill/>
          <a:ln>
            <a:noFill/>
          </a:ln>
        </p:spPr>
      </p:pic>
      <p:sp>
        <p:nvSpPr>
          <p:cNvPr id="15" name="Rectangle 14"/>
          <p:cNvSpPr/>
          <p:nvPr/>
        </p:nvSpPr>
        <p:spPr>
          <a:xfrm>
            <a:off x="6212527" y="2080625"/>
            <a:ext cx="5776686" cy="523220"/>
          </a:xfrm>
          <a:prstGeom prst="rect">
            <a:avLst/>
          </a:prstGeom>
          <a:ln>
            <a:solidFill>
              <a:schemeClr val="tx1"/>
            </a:solidFill>
          </a:ln>
        </p:spPr>
        <p:txBody>
          <a:bodyPr wrap="square">
            <a:spAutoFit/>
          </a:bodyPr>
          <a:lstStyle/>
          <a:p>
            <a:pPr marL="152396" algn="ctr">
              <a:buClr>
                <a:prstClr val="black"/>
              </a:buClr>
              <a:buSzPts val="1800"/>
            </a:pPr>
            <a:r>
              <a:rPr lang="en-US" sz="2800" dirty="0">
                <a:solidFill>
                  <a:prstClr val="black"/>
                </a:solidFill>
                <a:latin typeface="Rockwell"/>
                <a:ea typeface="Rockwell"/>
                <a:cs typeface="Rockwell"/>
                <a:sym typeface="Rockwell"/>
              </a:rPr>
              <a:t>Statistics always tell the truth</a:t>
            </a:r>
            <a:endParaRPr lang="en" sz="2800" dirty="0">
              <a:solidFill>
                <a:prstClr val="black"/>
              </a:solidFill>
              <a:latin typeface="Rockwell"/>
              <a:ea typeface="Rockwell"/>
              <a:cs typeface="Rockwell"/>
              <a:sym typeface="Rockwell"/>
            </a:endParaRPr>
          </a:p>
        </p:txBody>
      </p:sp>
      <p:sp>
        <p:nvSpPr>
          <p:cNvPr id="16" name="Google Shape;536;p66"/>
          <p:cNvSpPr txBox="1"/>
          <p:nvPr/>
        </p:nvSpPr>
        <p:spPr>
          <a:xfrm>
            <a:off x="6314541" y="2926319"/>
            <a:ext cx="5572659" cy="2705330"/>
          </a:xfrm>
          <a:prstGeom prst="rect">
            <a:avLst/>
          </a:prstGeom>
          <a:noFill/>
          <a:ln>
            <a:noFill/>
          </a:ln>
        </p:spPr>
        <p:txBody>
          <a:bodyPr spcFirstLastPara="1" wrap="square" lIns="121900" tIns="121900" rIns="121900" bIns="121900" anchor="t" anchorCtr="0">
            <a:noAutofit/>
          </a:bodyPr>
          <a:lstStyle/>
          <a:p>
            <a:pPr algn="ctr"/>
            <a:endParaRPr lang="en-US" sz="2400" dirty="0">
              <a:solidFill>
                <a:prstClr val="black"/>
              </a:solidFill>
              <a:latin typeface="Rockwell"/>
              <a:ea typeface="Rockwell"/>
              <a:cs typeface="Rockwell"/>
              <a:sym typeface="Rockwell"/>
            </a:endParaRPr>
          </a:p>
          <a:p>
            <a:pPr algn="ctr"/>
            <a:r>
              <a:rPr lang="en" sz="2400" dirty="0">
                <a:solidFill>
                  <a:prstClr val="black"/>
                </a:solidFill>
                <a:latin typeface="Rockwell"/>
                <a:ea typeface="Rockwell"/>
                <a:cs typeface="Rockwell"/>
                <a:sym typeface="Rockwell"/>
              </a:rPr>
              <a:t>Give a relatively simple problem to solve→ </a:t>
            </a:r>
            <a:r>
              <a:rPr lang="en" sz="2400" b="1" dirty="0">
                <a:solidFill>
                  <a:prstClr val="black"/>
                </a:solidFill>
                <a:latin typeface="Rockwell"/>
                <a:ea typeface="Rockwell"/>
                <a:cs typeface="Rockwell"/>
                <a:sym typeface="Rockwell"/>
              </a:rPr>
              <a:t>QFT</a:t>
            </a:r>
            <a:r>
              <a:rPr lang="en" sz="2400" dirty="0">
                <a:solidFill>
                  <a:prstClr val="black"/>
                </a:solidFill>
                <a:latin typeface="Rockwell"/>
                <a:ea typeface="Rockwell"/>
                <a:cs typeface="Rockwell"/>
                <a:sym typeface="Rockwell"/>
              </a:rPr>
              <a:t> on the answer→ Each student takes one question to individually work on further→ Present solutions, pick one, and repeat the process</a:t>
            </a:r>
            <a:endParaRPr sz="2400" dirty="0">
              <a:solidFill>
                <a:prstClr val="black"/>
              </a:solidFill>
              <a:latin typeface="Rockwell"/>
              <a:ea typeface="Rockwell"/>
              <a:cs typeface="Rockwell"/>
              <a:sym typeface="Rockwell"/>
            </a:endParaRPr>
          </a:p>
        </p:txBody>
      </p:sp>
      <p:sp>
        <p:nvSpPr>
          <p:cNvPr id="17" name="Google Shape;536;p66"/>
          <p:cNvSpPr txBox="1"/>
          <p:nvPr/>
        </p:nvSpPr>
        <p:spPr>
          <a:xfrm>
            <a:off x="6212527" y="2764761"/>
            <a:ext cx="5776686" cy="3543996"/>
          </a:xfrm>
          <a:prstGeom prst="rect">
            <a:avLst/>
          </a:prstGeom>
          <a:noFill/>
          <a:ln>
            <a:solidFill>
              <a:schemeClr val="tx1"/>
            </a:solidFill>
          </a:ln>
        </p:spPr>
        <p:txBody>
          <a:bodyPr spcFirstLastPara="1" wrap="square" lIns="121900" tIns="121900" rIns="121900" bIns="121900" anchor="t" anchorCtr="0">
            <a:noAutofit/>
          </a:bodyPr>
          <a:lstStyle/>
          <a:p>
            <a:pPr algn="ctr"/>
            <a:endParaRPr lang="en-US" sz="2400" dirty="0">
              <a:solidFill>
                <a:prstClr val="black"/>
              </a:solidFill>
              <a:latin typeface="Rockwell"/>
              <a:ea typeface="Rockwell"/>
              <a:cs typeface="Rockwell"/>
              <a:sym typeface="Rockwell"/>
            </a:endParaRPr>
          </a:p>
        </p:txBody>
      </p:sp>
    </p:spTree>
    <p:extLst>
      <p:ext uri="{BB962C8B-B14F-4D97-AF65-F5344CB8AC3E}">
        <p14:creationId xmlns:p14="http://schemas.microsoft.com/office/powerpoint/2010/main" val="823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3"/>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5333">
                <a:solidFill>
                  <a:srgbClr val="629DD1"/>
                </a:solidFill>
              </a:rPr>
              <a:t>Question Focus</a:t>
            </a:r>
            <a:endParaRPr/>
          </a:p>
        </p:txBody>
      </p:sp>
      <p:sp>
        <p:nvSpPr>
          <p:cNvPr id="426" name="Google Shape;426;p53"/>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427" name="Google Shape;427;p53"/>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sp>
        <p:nvSpPr>
          <p:cNvPr id="428" name="Google Shape;428;p53"/>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endParaRPr sz="2400">
              <a:solidFill>
                <a:prstClr val="black"/>
              </a:solidFill>
            </a:endParaRPr>
          </a:p>
        </p:txBody>
      </p:sp>
      <p:pic>
        <p:nvPicPr>
          <p:cNvPr id="429" name="Google Shape;429;p53"/>
          <p:cNvPicPr preferRelativeResize="0"/>
          <p:nvPr/>
        </p:nvPicPr>
        <p:blipFill>
          <a:blip r:embed="rId3">
            <a:alphaModFix/>
          </a:blip>
          <a:stretch>
            <a:fillRect/>
          </a:stretch>
        </p:blipFill>
        <p:spPr>
          <a:xfrm>
            <a:off x="2831549" y="1600101"/>
            <a:ext cx="5741368" cy="4331000"/>
          </a:xfrm>
          <a:prstGeom prst="rect">
            <a:avLst/>
          </a:prstGeom>
          <a:noFill/>
          <a:ln>
            <a:noFill/>
          </a:ln>
        </p:spPr>
      </p:pic>
      <p:sp>
        <p:nvSpPr>
          <p:cNvPr id="430" name="Google Shape;430;p53"/>
          <p:cNvSpPr txBox="1"/>
          <p:nvPr/>
        </p:nvSpPr>
        <p:spPr>
          <a:xfrm>
            <a:off x="6096000" y="6211000"/>
            <a:ext cx="5971200" cy="492400"/>
          </a:xfrm>
          <a:prstGeom prst="rect">
            <a:avLst/>
          </a:prstGeom>
          <a:noFill/>
          <a:ln>
            <a:noFill/>
          </a:ln>
        </p:spPr>
        <p:txBody>
          <a:bodyPr spcFirstLastPara="1" wrap="square" lIns="121900" tIns="60933" rIns="121900" bIns="60933" anchor="t" anchorCtr="0">
            <a:noAutofit/>
          </a:bodyPr>
          <a:lstStyle/>
          <a:p>
            <a:pPr>
              <a:buClr>
                <a:srgbClr val="000000"/>
              </a:buClr>
              <a:buSzPts val="1800"/>
            </a:pPr>
            <a:r>
              <a:rPr lang="en" sz="1600" b="1" dirty="0">
                <a:solidFill>
                  <a:prstClr val="black"/>
                </a:solidFill>
                <a:latin typeface="Rockwell"/>
                <a:ea typeface="Rockwell"/>
                <a:cs typeface="Rockwell"/>
                <a:sym typeface="Rockwell"/>
              </a:rPr>
              <a:t>Image Source: </a:t>
            </a:r>
            <a:r>
              <a:rPr lang="en" sz="1600" u="sng" dirty="0">
                <a:solidFill>
                  <a:srgbClr val="0563C1"/>
                </a:solidFill>
                <a:highlight>
                  <a:srgbClr val="E6ECF0"/>
                </a:highlight>
                <a:latin typeface="Rockwell"/>
                <a:ea typeface="Rockwell"/>
                <a:cs typeface="Rockwell"/>
                <a:sym typeface="Rockwell"/>
                <a:hlinkClick r:id="rId4"/>
              </a:rPr>
              <a:t>https://twitter.com/MissParkSES/status/927373487412412417</a:t>
            </a:r>
            <a:r>
              <a:rPr lang="en" sz="1600" dirty="0">
                <a:solidFill>
                  <a:srgbClr val="14171A"/>
                </a:solidFill>
                <a:highlight>
                  <a:srgbClr val="E6ECF0"/>
                </a:highlight>
                <a:latin typeface="Rockwell"/>
                <a:ea typeface="Rockwell"/>
                <a:cs typeface="Rockwell"/>
                <a:sym typeface="Rockwell"/>
              </a:rPr>
              <a:t> </a:t>
            </a:r>
            <a:endParaRPr sz="1600" dirty="0">
              <a:solidFill>
                <a:srgbClr val="000000"/>
              </a:solidFill>
              <a:latin typeface="Rockwell"/>
              <a:ea typeface="Rockwell"/>
              <a:cs typeface="Rockwell"/>
              <a:sym typeface="Rockwell"/>
            </a:endParaRPr>
          </a:p>
        </p:txBody>
      </p:sp>
    </p:spTree>
    <p:extLst>
      <p:ext uri="{BB962C8B-B14F-4D97-AF65-F5344CB8AC3E}">
        <p14:creationId xmlns:p14="http://schemas.microsoft.com/office/powerpoint/2010/main" val="42324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4"/>
          <p:cNvSpPr txBox="1">
            <a:spLocks noGrp="1"/>
          </p:cNvSpPr>
          <p:nvPr>
            <p:ph type="title"/>
          </p:nvPr>
        </p:nvSpPr>
        <p:spPr>
          <a:xfrm>
            <a:off x="602525" y="421388"/>
            <a:ext cx="10075200" cy="1116000"/>
          </a:xfrm>
          <a:prstGeom prst="rect">
            <a:avLst/>
          </a:prstGeom>
          <a:noFill/>
          <a:ln>
            <a:noFill/>
          </a:ln>
        </p:spPr>
        <p:txBody>
          <a:bodyPr spcFirstLastPara="1" vert="horz" wrap="square" lIns="121900" tIns="60933" rIns="121900" bIns="60933" rtlCol="0" anchor="t" anchorCtr="0">
            <a:noAutofit/>
          </a:bodyPr>
          <a:lstStyle/>
          <a:p>
            <a:pPr>
              <a:buSzPts val="4400"/>
            </a:pPr>
            <a:r>
              <a:rPr lang="en" sz="5333"/>
              <a:t>Student Questions</a:t>
            </a:r>
            <a:endParaRPr sz="5333"/>
          </a:p>
        </p:txBody>
      </p:sp>
      <p:sp>
        <p:nvSpPr>
          <p:cNvPr id="436" name="Google Shape;436;p54"/>
          <p:cNvSpPr txBox="1">
            <a:spLocks noGrp="1"/>
          </p:cNvSpPr>
          <p:nvPr>
            <p:ph type="body" idx="2"/>
          </p:nvPr>
        </p:nvSpPr>
        <p:spPr>
          <a:xfrm>
            <a:off x="5702133" y="841733"/>
            <a:ext cx="5890800" cy="3585600"/>
          </a:xfrm>
          <a:prstGeom prst="rect">
            <a:avLst/>
          </a:prstGeom>
          <a:noFill/>
          <a:ln>
            <a:noFill/>
          </a:ln>
        </p:spPr>
        <p:txBody>
          <a:bodyPr spcFirstLastPara="1" vert="horz" wrap="square" lIns="121900" tIns="60933" rIns="121900" bIns="60933" rtlCol="0" anchor="t" anchorCtr="0">
            <a:noAutofit/>
          </a:bodyPr>
          <a:lstStyle/>
          <a:p>
            <a:pPr marL="0" indent="0">
              <a:spcBef>
                <a:spcPts val="800"/>
              </a:spcBef>
              <a:buNone/>
            </a:pPr>
            <a:endParaRPr dirty="0"/>
          </a:p>
          <a:p>
            <a:pPr marL="609585" lvl="1" indent="-347125">
              <a:buClr>
                <a:srgbClr val="629DD1"/>
              </a:buClr>
              <a:buSzPts val="2000"/>
            </a:pPr>
            <a:r>
              <a:rPr lang="en" sz="2667" dirty="0">
                <a:solidFill>
                  <a:srgbClr val="000000"/>
                </a:solidFill>
              </a:rPr>
              <a:t>How many blocks are there?</a:t>
            </a:r>
            <a:endParaRPr dirty="0"/>
          </a:p>
          <a:p>
            <a:pPr marL="609585" lvl="1" indent="-347125">
              <a:buClr>
                <a:srgbClr val="629DD1"/>
              </a:buClr>
              <a:buSzPts val="2000"/>
            </a:pPr>
            <a:r>
              <a:rPr lang="en" sz="2667" dirty="0">
                <a:solidFill>
                  <a:srgbClr val="000000"/>
                </a:solidFill>
              </a:rPr>
              <a:t>Why are there black lines?</a:t>
            </a:r>
            <a:endParaRPr sz="2667" dirty="0">
              <a:solidFill>
                <a:srgbClr val="000000"/>
              </a:solidFill>
            </a:endParaRPr>
          </a:p>
          <a:p>
            <a:pPr marL="609585" lvl="1" indent="-347125">
              <a:buClr>
                <a:srgbClr val="629DD1"/>
              </a:buClr>
              <a:buSzPts val="2000"/>
            </a:pPr>
            <a:r>
              <a:rPr lang="en" sz="2667" dirty="0">
                <a:solidFill>
                  <a:srgbClr val="000000"/>
                </a:solidFill>
              </a:rPr>
              <a:t>Why are there 60 blue cubes and 23 orange ones?</a:t>
            </a:r>
            <a:endParaRPr sz="2667" dirty="0">
              <a:solidFill>
                <a:srgbClr val="000000"/>
              </a:solidFill>
            </a:endParaRPr>
          </a:p>
          <a:p>
            <a:pPr marL="609585" lvl="1" indent="-347125">
              <a:buClr>
                <a:srgbClr val="629DD1"/>
              </a:buClr>
              <a:buSzPts val="2000"/>
            </a:pPr>
            <a:r>
              <a:rPr lang="en" sz="2667" dirty="0">
                <a:solidFill>
                  <a:srgbClr val="000000"/>
                </a:solidFill>
              </a:rPr>
              <a:t>Is the problem adding and if it is why is it addition?</a:t>
            </a:r>
            <a:endParaRPr sz="2667" dirty="0">
              <a:solidFill>
                <a:srgbClr val="000000"/>
              </a:solidFill>
            </a:endParaRPr>
          </a:p>
          <a:p>
            <a:pPr marL="609585" lvl="1" indent="-347125">
              <a:buClr>
                <a:srgbClr val="629DD1"/>
              </a:buClr>
              <a:buSzPts val="2000"/>
            </a:pPr>
            <a:r>
              <a:rPr lang="en" sz="2667" dirty="0">
                <a:solidFill>
                  <a:srgbClr val="000000"/>
                </a:solidFill>
              </a:rPr>
              <a:t>What do orange and blue represent?</a:t>
            </a:r>
            <a:endParaRPr sz="2667" dirty="0">
              <a:solidFill>
                <a:srgbClr val="000000"/>
              </a:solidFill>
            </a:endParaRPr>
          </a:p>
          <a:p>
            <a:pPr marL="609585" lvl="1" indent="-347125">
              <a:buClr>
                <a:srgbClr val="629DD1"/>
              </a:buClr>
              <a:buSzPts val="2000"/>
            </a:pPr>
            <a:r>
              <a:rPr lang="en" sz="2667" dirty="0">
                <a:solidFill>
                  <a:srgbClr val="000000"/>
                </a:solidFill>
              </a:rPr>
              <a:t>Are they connected?</a:t>
            </a:r>
            <a:endParaRPr sz="2667" dirty="0">
              <a:solidFill>
                <a:srgbClr val="000000"/>
              </a:solidFill>
            </a:endParaRPr>
          </a:p>
          <a:p>
            <a:pPr marL="609585" lvl="1" indent="-347125">
              <a:buClr>
                <a:srgbClr val="629DD1"/>
              </a:buClr>
              <a:buSzPts val="2000"/>
            </a:pPr>
            <a:r>
              <a:rPr lang="en" sz="2667" dirty="0">
                <a:solidFill>
                  <a:srgbClr val="000000"/>
                </a:solidFill>
              </a:rPr>
              <a:t>Why is it a cube instead of numbers?</a:t>
            </a:r>
            <a:endParaRPr sz="2667" dirty="0">
              <a:solidFill>
                <a:srgbClr val="000000"/>
              </a:solidFill>
            </a:endParaRPr>
          </a:p>
        </p:txBody>
      </p:sp>
      <p:pic>
        <p:nvPicPr>
          <p:cNvPr id="437" name="Google Shape;437;p54"/>
          <p:cNvPicPr preferRelativeResize="0"/>
          <p:nvPr/>
        </p:nvPicPr>
        <p:blipFill>
          <a:blip r:embed="rId3">
            <a:alphaModFix/>
          </a:blip>
          <a:stretch>
            <a:fillRect/>
          </a:stretch>
        </p:blipFill>
        <p:spPr>
          <a:xfrm>
            <a:off x="406401" y="1955121"/>
            <a:ext cx="5295735" cy="3659987"/>
          </a:xfrm>
          <a:prstGeom prst="rect">
            <a:avLst/>
          </a:prstGeom>
          <a:noFill/>
          <a:ln>
            <a:noFill/>
          </a:ln>
        </p:spPr>
      </p:pic>
    </p:spTree>
    <p:extLst>
      <p:ext uri="{BB962C8B-B14F-4D97-AF65-F5344CB8AC3E}">
        <p14:creationId xmlns:p14="http://schemas.microsoft.com/office/powerpoint/2010/main" val="1661118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8"/>
          <p:cNvSpPr txBox="1">
            <a:spLocks noGrp="1"/>
          </p:cNvSpPr>
          <p:nvPr>
            <p:ph type="title"/>
          </p:nvPr>
        </p:nvSpPr>
        <p:spPr>
          <a:xfrm>
            <a:off x="664365" y="358960"/>
            <a:ext cx="10075200" cy="1116000"/>
          </a:xfrm>
          <a:prstGeom prst="rect">
            <a:avLst/>
          </a:prstGeom>
          <a:noFill/>
          <a:ln>
            <a:noFill/>
          </a:ln>
        </p:spPr>
        <p:txBody>
          <a:bodyPr spcFirstLastPara="1" vert="horz" wrap="square" lIns="121900" tIns="60933" rIns="121900" bIns="60933" rtlCol="0" anchor="t" anchorCtr="0">
            <a:noAutofit/>
          </a:bodyPr>
          <a:lstStyle/>
          <a:p>
            <a:pPr algn="ctr">
              <a:buSzPts val="4400"/>
            </a:pPr>
            <a:r>
              <a:rPr lang="en" sz="5333"/>
              <a:t>Classroom Example:</a:t>
            </a:r>
            <a:br>
              <a:rPr lang="en" sz="5333"/>
            </a:br>
            <a:r>
              <a:rPr lang="en" sz="5333"/>
              <a:t>5th Grade</a:t>
            </a:r>
            <a:endParaRPr sz="5333"/>
          </a:p>
        </p:txBody>
      </p:sp>
      <p:sp>
        <p:nvSpPr>
          <p:cNvPr id="383" name="Google Shape;383;p48"/>
          <p:cNvSpPr txBox="1">
            <a:spLocks noGrp="1"/>
          </p:cNvSpPr>
          <p:nvPr>
            <p:ph type="body" idx="1"/>
          </p:nvPr>
        </p:nvSpPr>
        <p:spPr>
          <a:xfrm>
            <a:off x="664381" y="2275031"/>
            <a:ext cx="10326800" cy="4116400"/>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4000" u="sng" dirty="0">
                <a:solidFill>
                  <a:schemeClr val="dk1"/>
                </a:solidFill>
              </a:rPr>
              <a:t>Teacher</a:t>
            </a:r>
            <a:r>
              <a:rPr lang="en" sz="4000" dirty="0">
                <a:solidFill>
                  <a:schemeClr val="dk1"/>
                </a:solidFill>
              </a:rPr>
              <a:t>: Deirdre Brotherson, Hookset, NH</a:t>
            </a:r>
            <a:endParaRPr sz="4000" dirty="0">
              <a:solidFill>
                <a:schemeClr val="dk1"/>
              </a:solidFill>
            </a:endParaRPr>
          </a:p>
          <a:p>
            <a:pPr marL="0" indent="0">
              <a:spcBef>
                <a:spcPts val="0"/>
              </a:spcBef>
              <a:buSzPts val="2250"/>
              <a:buNone/>
            </a:pPr>
            <a:endParaRPr sz="4000" dirty="0">
              <a:solidFill>
                <a:schemeClr val="dk1"/>
              </a:solidFill>
            </a:endParaRPr>
          </a:p>
          <a:p>
            <a:pPr marL="0" indent="0">
              <a:spcBef>
                <a:spcPts val="0"/>
              </a:spcBef>
              <a:buSzPts val="2250"/>
              <a:buNone/>
            </a:pPr>
            <a:r>
              <a:rPr lang="en" sz="4000" u="sng" dirty="0">
                <a:solidFill>
                  <a:schemeClr val="dk1"/>
                </a:solidFill>
              </a:rPr>
              <a:t>Topic</a:t>
            </a:r>
            <a:r>
              <a:rPr lang="en" sz="4000" dirty="0">
                <a:solidFill>
                  <a:schemeClr val="dk1"/>
                </a:solidFill>
              </a:rPr>
              <a:t>: Common Core Math Problem</a:t>
            </a:r>
            <a:endParaRPr dirty="0"/>
          </a:p>
          <a:p>
            <a:pPr marL="0" indent="0">
              <a:buSzPts val="2250"/>
              <a:buNone/>
            </a:pPr>
            <a:r>
              <a:rPr lang="en" sz="4000" u="sng" dirty="0">
                <a:solidFill>
                  <a:schemeClr val="dk1"/>
                </a:solidFill>
              </a:rPr>
              <a:t>Purpose</a:t>
            </a:r>
            <a:r>
              <a:rPr lang="en" sz="4000" dirty="0">
                <a:solidFill>
                  <a:schemeClr val="dk1"/>
                </a:solidFill>
              </a:rPr>
              <a:t>: To develop critical thinking skills in preparation for problem-solving and state testing</a:t>
            </a:r>
            <a:endParaRPr dirty="0"/>
          </a:p>
          <a:p>
            <a:pPr marL="304792" indent="-114297">
              <a:buSzPts val="2250"/>
              <a:buNone/>
            </a:pPr>
            <a:endParaRPr sz="4000" dirty="0"/>
          </a:p>
        </p:txBody>
      </p:sp>
      <p:sp>
        <p:nvSpPr>
          <p:cNvPr id="4" name="TextBox 3">
            <a:hlinkClick r:id="rId3" action="ppaction://hlinksldjump"/>
          </p:cNvPr>
          <p:cNvSpPr txBox="1"/>
          <p:nvPr/>
        </p:nvSpPr>
        <p:spPr>
          <a:xfrm>
            <a:off x="9244484" y="6154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801311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9"/>
          <p:cNvSpPr txBox="1">
            <a:spLocks noGrp="1"/>
          </p:cNvSpPr>
          <p:nvPr>
            <p:ph type="title"/>
          </p:nvPr>
        </p:nvSpPr>
        <p:spPr>
          <a:xfrm>
            <a:off x="664632" y="484093"/>
            <a:ext cx="10075200" cy="111600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5333">
                <a:solidFill>
                  <a:srgbClr val="629DD1"/>
                </a:solidFill>
              </a:rPr>
              <a:t>Question Focus</a:t>
            </a:r>
            <a:endParaRPr/>
          </a:p>
        </p:txBody>
      </p:sp>
      <p:sp>
        <p:nvSpPr>
          <p:cNvPr id="389" name="Google Shape;389;p49"/>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390" name="Google Shape;390;p49"/>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pic>
        <p:nvPicPr>
          <p:cNvPr id="391" name="Google Shape;391;p4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584701" y="2100334"/>
            <a:ext cx="6554601" cy="4409300"/>
          </a:xfrm>
          <a:prstGeom prst="rect">
            <a:avLst/>
          </a:prstGeom>
          <a:noFill/>
          <a:ln w="19050" cap="flat" cmpd="sng">
            <a:solidFill>
              <a:srgbClr val="000000"/>
            </a:solidFill>
            <a:prstDash val="solid"/>
            <a:round/>
            <a:headEnd type="none" w="sm" len="sm"/>
            <a:tailEnd type="none" w="sm" len="sm"/>
          </a:ln>
        </p:spPr>
      </p:pic>
      <p:sp>
        <p:nvSpPr>
          <p:cNvPr id="392" name="Google Shape;392;p49"/>
          <p:cNvSpPr txBox="1"/>
          <p:nvPr/>
        </p:nvSpPr>
        <p:spPr>
          <a:xfrm>
            <a:off x="824400" y="1266333"/>
            <a:ext cx="10075200" cy="834000"/>
          </a:xfrm>
          <a:prstGeom prst="rect">
            <a:avLst/>
          </a:prstGeom>
          <a:noFill/>
          <a:ln>
            <a:noFill/>
          </a:ln>
        </p:spPr>
        <p:txBody>
          <a:bodyPr spcFirstLastPara="1" wrap="square" lIns="121900" tIns="121900" rIns="121900" bIns="121900" anchor="t" anchorCtr="0">
            <a:noAutofit/>
          </a:bodyPr>
          <a:lstStyle/>
          <a:p>
            <a:r>
              <a:rPr lang="en" sz="3200">
                <a:solidFill>
                  <a:srgbClr val="434343"/>
                </a:solidFill>
                <a:latin typeface="Rockwell"/>
                <a:ea typeface="Rockwell"/>
                <a:cs typeface="Rockwell"/>
                <a:sym typeface="Rockwell"/>
              </a:rPr>
              <a:t>A Common Core Word Problem</a:t>
            </a:r>
            <a:r>
              <a:rPr lang="en" sz="3200">
                <a:solidFill>
                  <a:prstClr val="black"/>
                </a:solidFill>
                <a:latin typeface="Rockwell"/>
                <a:ea typeface="Rockwell"/>
                <a:cs typeface="Rockwell"/>
                <a:sym typeface="Rockwell"/>
              </a:rPr>
              <a:t> </a:t>
            </a:r>
            <a:endParaRPr sz="2400">
              <a:solidFill>
                <a:prstClr val="black"/>
              </a:solidFill>
              <a:latin typeface="Rockwell"/>
              <a:ea typeface="Rockwell"/>
              <a:cs typeface="Rockwell"/>
              <a:sym typeface="Rockwell"/>
            </a:endParaRPr>
          </a:p>
        </p:txBody>
      </p:sp>
    </p:spTree>
    <p:extLst>
      <p:ext uri="{BB962C8B-B14F-4D97-AF65-F5344CB8AC3E}">
        <p14:creationId xmlns:p14="http://schemas.microsoft.com/office/powerpoint/2010/main" val="693191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0"/>
          <p:cNvSpPr txBox="1">
            <a:spLocks noGrp="1"/>
          </p:cNvSpPr>
          <p:nvPr>
            <p:ph type="title"/>
          </p:nvPr>
        </p:nvSpPr>
        <p:spPr>
          <a:xfrm>
            <a:off x="713532" y="297600"/>
            <a:ext cx="7219600" cy="1116000"/>
          </a:xfrm>
          <a:prstGeom prst="rect">
            <a:avLst/>
          </a:prstGeom>
          <a:noFill/>
          <a:ln>
            <a:noFill/>
          </a:ln>
        </p:spPr>
        <p:txBody>
          <a:bodyPr spcFirstLastPara="1" vert="horz" wrap="square" lIns="121900" tIns="60933" rIns="121900" bIns="60933" rtlCol="0" anchor="t" anchorCtr="0">
            <a:noAutofit/>
          </a:bodyPr>
          <a:lstStyle/>
          <a:p>
            <a:r>
              <a:rPr lang="en" sz="5333"/>
              <a:t>Student Questions</a:t>
            </a:r>
            <a:endParaRPr sz="5333"/>
          </a:p>
        </p:txBody>
      </p:sp>
      <p:sp>
        <p:nvSpPr>
          <p:cNvPr id="398" name="Google Shape;398;p50"/>
          <p:cNvSpPr txBox="1">
            <a:spLocks noGrp="1"/>
          </p:cNvSpPr>
          <p:nvPr>
            <p:ph type="body" idx="1"/>
          </p:nvPr>
        </p:nvSpPr>
        <p:spPr>
          <a:xfrm>
            <a:off x="168400" y="2124533"/>
            <a:ext cx="6312000" cy="4635600"/>
          </a:xfrm>
          <a:prstGeom prst="rect">
            <a:avLst/>
          </a:prstGeom>
          <a:noFill/>
          <a:ln>
            <a:noFill/>
          </a:ln>
        </p:spPr>
        <p:txBody>
          <a:bodyPr spcFirstLastPara="1" vert="horz" wrap="square" lIns="121900" tIns="60933" rIns="121900" bIns="60933" rtlCol="0" anchor="t" anchorCtr="0">
            <a:noAutofit/>
          </a:bodyPr>
          <a:lstStyle/>
          <a:p>
            <a:pPr indent="-491054">
              <a:lnSpc>
                <a:spcPct val="120000"/>
              </a:lnSpc>
              <a:spcBef>
                <a:spcPts val="0"/>
              </a:spcBef>
              <a:buClr>
                <a:schemeClr val="dk1"/>
              </a:buClr>
              <a:buSzPts val="2200"/>
              <a:buFont typeface="Rockwell"/>
              <a:buAutoNum type="arabicPeriod"/>
            </a:pPr>
            <a:r>
              <a:rPr lang="en" sz="2933" b="1" dirty="0">
                <a:solidFill>
                  <a:schemeClr val="dk1"/>
                </a:solidFill>
              </a:rPr>
              <a:t>What are we supposed to do?</a:t>
            </a:r>
            <a:endParaRPr sz="2933" b="1" dirty="0">
              <a:solidFill>
                <a:schemeClr val="dk1"/>
              </a:solidFill>
            </a:endParaRPr>
          </a:p>
          <a:p>
            <a:pPr indent="-491054">
              <a:lnSpc>
                <a:spcPct val="120000"/>
              </a:lnSpc>
              <a:spcBef>
                <a:spcPts val="0"/>
              </a:spcBef>
              <a:buClr>
                <a:schemeClr val="dk1"/>
              </a:buClr>
              <a:buSzPts val="2200"/>
              <a:buFont typeface="Rockwell"/>
              <a:buAutoNum type="arabicPeriod"/>
            </a:pPr>
            <a:r>
              <a:rPr lang="en" sz="2933" dirty="0">
                <a:solidFill>
                  <a:schemeClr val="dk1"/>
                </a:solidFill>
              </a:rPr>
              <a:t>Why are all the answers the same?</a:t>
            </a:r>
            <a:endParaRPr sz="2933" dirty="0">
              <a:solidFill>
                <a:schemeClr val="dk1"/>
              </a:solidFill>
            </a:endParaRPr>
          </a:p>
          <a:p>
            <a:pPr indent="-491054">
              <a:lnSpc>
                <a:spcPct val="120000"/>
              </a:lnSpc>
              <a:spcBef>
                <a:spcPts val="0"/>
              </a:spcBef>
              <a:buClr>
                <a:schemeClr val="dk1"/>
              </a:buClr>
              <a:buSzPts val="2200"/>
              <a:buFont typeface="Rockwell"/>
              <a:buAutoNum type="arabicPeriod"/>
            </a:pPr>
            <a:r>
              <a:rPr lang="en" sz="2933" b="1" dirty="0">
                <a:solidFill>
                  <a:schemeClr val="dk1"/>
                </a:solidFill>
              </a:rPr>
              <a:t>What does “down” mean? </a:t>
            </a:r>
            <a:endParaRPr sz="2933" b="1" dirty="0">
              <a:solidFill>
                <a:schemeClr val="dk1"/>
              </a:solidFill>
            </a:endParaRPr>
          </a:p>
          <a:p>
            <a:pPr indent="-491054">
              <a:lnSpc>
                <a:spcPct val="120000"/>
              </a:lnSpc>
              <a:spcBef>
                <a:spcPts val="0"/>
              </a:spcBef>
              <a:buClr>
                <a:schemeClr val="dk1"/>
              </a:buClr>
              <a:buSzPts val="2200"/>
              <a:buFont typeface="Rockwell"/>
              <a:buAutoNum type="arabicPeriod"/>
            </a:pPr>
            <a:r>
              <a:rPr lang="en" sz="2933" dirty="0">
                <a:solidFill>
                  <a:schemeClr val="dk1"/>
                </a:solidFill>
              </a:rPr>
              <a:t>Why do some have -30?</a:t>
            </a:r>
            <a:endParaRPr sz="2933" dirty="0">
              <a:solidFill>
                <a:schemeClr val="dk1"/>
              </a:solidFill>
            </a:endParaRPr>
          </a:p>
          <a:p>
            <a:pPr indent="-491054">
              <a:lnSpc>
                <a:spcPct val="120000"/>
              </a:lnSpc>
              <a:spcBef>
                <a:spcPts val="0"/>
              </a:spcBef>
              <a:buClr>
                <a:schemeClr val="dk1"/>
              </a:buClr>
              <a:buSzPts val="2200"/>
              <a:buFont typeface="Rockwell"/>
              <a:buAutoNum type="arabicPeriod"/>
            </a:pPr>
            <a:r>
              <a:rPr lang="en" sz="2933" dirty="0">
                <a:solidFill>
                  <a:schemeClr val="dk1"/>
                </a:solidFill>
              </a:rPr>
              <a:t>What do the ( ) and [ ] mean?</a:t>
            </a:r>
            <a:endParaRPr sz="2933" dirty="0">
              <a:solidFill>
                <a:schemeClr val="dk1"/>
              </a:solidFill>
            </a:endParaRPr>
          </a:p>
          <a:p>
            <a:pPr indent="-491054">
              <a:lnSpc>
                <a:spcPct val="120000"/>
              </a:lnSpc>
              <a:spcBef>
                <a:spcPts val="0"/>
              </a:spcBef>
              <a:buClr>
                <a:schemeClr val="dk1"/>
              </a:buClr>
              <a:buSzPts val="2200"/>
              <a:buFont typeface="Rockwell"/>
              <a:buAutoNum type="arabicPeriod"/>
            </a:pPr>
            <a:r>
              <a:rPr lang="en" sz="2933" dirty="0">
                <a:solidFill>
                  <a:schemeClr val="dk1"/>
                </a:solidFill>
              </a:rPr>
              <a:t>Do we -30 or +30?</a:t>
            </a:r>
            <a:endParaRPr sz="2933" dirty="0">
              <a:solidFill>
                <a:schemeClr val="dk1"/>
              </a:solidFill>
            </a:endParaRPr>
          </a:p>
          <a:p>
            <a:pPr indent="0">
              <a:lnSpc>
                <a:spcPct val="120000"/>
              </a:lnSpc>
              <a:spcBef>
                <a:spcPts val="0"/>
              </a:spcBef>
              <a:buNone/>
            </a:pPr>
            <a:endParaRPr sz="3200" b="1" dirty="0">
              <a:solidFill>
                <a:schemeClr val="dk1"/>
              </a:solidFill>
            </a:endParaRPr>
          </a:p>
          <a:p>
            <a:pPr marL="0" indent="0">
              <a:lnSpc>
                <a:spcPct val="120000"/>
              </a:lnSpc>
              <a:spcBef>
                <a:spcPts val="0"/>
              </a:spcBef>
              <a:buClr>
                <a:schemeClr val="dk1"/>
              </a:buClr>
              <a:buSzPts val="1100"/>
              <a:buNone/>
            </a:pPr>
            <a:endParaRPr sz="2267" dirty="0">
              <a:solidFill>
                <a:schemeClr val="dk1"/>
              </a:solidFill>
              <a:latin typeface="Calibri"/>
              <a:ea typeface="Calibri"/>
              <a:cs typeface="Calibri"/>
              <a:sym typeface="Calibri"/>
            </a:endParaRPr>
          </a:p>
          <a:p>
            <a:pPr marL="685783" indent="0">
              <a:spcBef>
                <a:spcPts val="0"/>
              </a:spcBef>
              <a:buNone/>
            </a:pPr>
            <a:endParaRPr b="1" dirty="0">
              <a:solidFill>
                <a:srgbClr val="000000"/>
              </a:solidFill>
            </a:endParaRPr>
          </a:p>
          <a:p>
            <a:pPr marL="685783" indent="-533387">
              <a:spcBef>
                <a:spcPts val="1067"/>
              </a:spcBef>
              <a:buSzPts val="1800"/>
              <a:buNone/>
            </a:pPr>
            <a:endParaRPr sz="3200" dirty="0">
              <a:latin typeface="Gill Sans"/>
              <a:ea typeface="Gill Sans"/>
              <a:cs typeface="Gill Sans"/>
              <a:sym typeface="Gill Sans"/>
            </a:endParaRPr>
          </a:p>
        </p:txBody>
      </p:sp>
      <p:sp>
        <p:nvSpPr>
          <p:cNvPr id="399" name="Google Shape;399;p50">
            <a:hlinkClick r:id=""/>
          </p:cNvPr>
          <p:cNvSpPr txBox="1"/>
          <p:nvPr/>
        </p:nvSpPr>
        <p:spPr>
          <a:xfrm>
            <a:off x="10148192" y="6076663"/>
            <a:ext cx="2044000" cy="781200"/>
          </a:xfrm>
          <a:prstGeom prst="rect">
            <a:avLst/>
          </a:prstGeom>
          <a:noFill/>
          <a:ln>
            <a:noFill/>
          </a:ln>
        </p:spPr>
        <p:txBody>
          <a:bodyPr spcFirstLastPara="1" wrap="square" lIns="121900" tIns="60933" rIns="121900" bIns="60933" anchor="t" anchorCtr="0">
            <a:noAutofit/>
          </a:bodyPr>
          <a:lstStyle/>
          <a:p>
            <a:pPr>
              <a:buClr>
                <a:srgbClr val="5B9BD5"/>
              </a:buClr>
              <a:buSzPts val="3600"/>
            </a:pPr>
            <a:endParaRPr sz="4800">
              <a:solidFill>
                <a:srgbClr val="5B9BD5"/>
              </a:solidFill>
              <a:latin typeface="Rockwell"/>
              <a:ea typeface="Rockwell"/>
              <a:cs typeface="Rockwell"/>
              <a:sym typeface="Rockwell"/>
            </a:endParaRPr>
          </a:p>
        </p:txBody>
      </p:sp>
      <p:sp>
        <p:nvSpPr>
          <p:cNvPr id="400" name="Google Shape;400;p50"/>
          <p:cNvSpPr txBox="1"/>
          <p:nvPr/>
        </p:nvSpPr>
        <p:spPr>
          <a:xfrm>
            <a:off x="713533" y="965700"/>
            <a:ext cx="4152400" cy="781200"/>
          </a:xfrm>
          <a:prstGeom prst="rect">
            <a:avLst/>
          </a:prstGeom>
          <a:noFill/>
          <a:ln>
            <a:noFill/>
          </a:ln>
        </p:spPr>
        <p:txBody>
          <a:bodyPr spcFirstLastPara="1" wrap="square" lIns="121900" tIns="0" rIns="121900" bIns="121900" anchor="t" anchorCtr="0">
            <a:noAutofit/>
          </a:bodyPr>
          <a:lstStyle/>
          <a:p>
            <a:r>
              <a:rPr lang="en" sz="3200">
                <a:solidFill>
                  <a:srgbClr val="434343"/>
                </a:solidFill>
                <a:latin typeface="Rockwell"/>
                <a:ea typeface="Rockwell"/>
                <a:cs typeface="Rockwell"/>
                <a:sym typeface="Rockwell"/>
              </a:rPr>
              <a:t>Initial Questions</a:t>
            </a:r>
            <a:r>
              <a:rPr lang="en" sz="4000">
                <a:solidFill>
                  <a:srgbClr val="434343"/>
                </a:solidFill>
                <a:latin typeface="Rockwell"/>
                <a:ea typeface="Rockwell"/>
                <a:cs typeface="Rockwell"/>
                <a:sym typeface="Rockwell"/>
              </a:rPr>
              <a:t> </a:t>
            </a:r>
            <a:endParaRPr sz="4000">
              <a:solidFill>
                <a:srgbClr val="434343"/>
              </a:solidFill>
              <a:latin typeface="Rockwell"/>
              <a:ea typeface="Rockwell"/>
              <a:cs typeface="Rockwell"/>
              <a:sym typeface="Rockwell"/>
            </a:endParaRPr>
          </a:p>
        </p:txBody>
      </p:sp>
      <p:sp>
        <p:nvSpPr>
          <p:cNvPr id="401" name="Google Shape;401;p50"/>
          <p:cNvSpPr txBox="1">
            <a:spLocks noGrp="1"/>
          </p:cNvSpPr>
          <p:nvPr>
            <p:ph type="body" idx="1"/>
          </p:nvPr>
        </p:nvSpPr>
        <p:spPr>
          <a:xfrm>
            <a:off x="6480400" y="2276367"/>
            <a:ext cx="5482000" cy="1836400"/>
          </a:xfrm>
          <a:prstGeom prst="rect">
            <a:avLst/>
          </a:prstGeom>
          <a:noFill/>
          <a:ln>
            <a:noFill/>
          </a:ln>
        </p:spPr>
        <p:txBody>
          <a:bodyPr spcFirstLastPara="1" vert="horz" wrap="square" lIns="121900" tIns="60933" rIns="121900" bIns="60933" rtlCol="0" anchor="t" anchorCtr="0">
            <a:noAutofit/>
          </a:bodyPr>
          <a:lstStyle/>
          <a:p>
            <a:pPr marL="0" indent="0">
              <a:lnSpc>
                <a:spcPct val="120000"/>
              </a:lnSpc>
              <a:spcBef>
                <a:spcPts val="0"/>
              </a:spcBef>
              <a:buNone/>
            </a:pPr>
            <a:r>
              <a:rPr lang="en" sz="2933" b="1">
                <a:solidFill>
                  <a:schemeClr val="dk1"/>
                </a:solidFill>
              </a:rPr>
              <a:t>7. What is a discount?</a:t>
            </a:r>
            <a:endParaRPr sz="2933" b="1">
              <a:solidFill>
                <a:schemeClr val="dk1"/>
              </a:solidFill>
            </a:endParaRPr>
          </a:p>
          <a:p>
            <a:pPr marL="0" indent="0">
              <a:lnSpc>
                <a:spcPct val="120000"/>
              </a:lnSpc>
              <a:spcBef>
                <a:spcPts val="0"/>
              </a:spcBef>
              <a:buNone/>
            </a:pPr>
            <a:r>
              <a:rPr lang="en" sz="2933">
                <a:solidFill>
                  <a:schemeClr val="dk1"/>
                </a:solidFill>
              </a:rPr>
              <a:t>8. What is ½ of a balance?</a:t>
            </a:r>
            <a:endParaRPr sz="2933">
              <a:solidFill>
                <a:schemeClr val="dk1"/>
              </a:solidFill>
            </a:endParaRPr>
          </a:p>
          <a:p>
            <a:pPr marL="0" indent="0">
              <a:lnSpc>
                <a:spcPct val="120000"/>
              </a:lnSpc>
              <a:spcBef>
                <a:spcPts val="0"/>
              </a:spcBef>
              <a:buNone/>
            </a:pPr>
            <a:r>
              <a:rPr lang="en" sz="2933" b="1">
                <a:solidFill>
                  <a:schemeClr val="dk1"/>
                </a:solidFill>
              </a:rPr>
              <a:t>9. What is a balance?</a:t>
            </a:r>
            <a:endParaRPr sz="2933" b="1">
              <a:solidFill>
                <a:schemeClr val="dk1"/>
              </a:solidFill>
            </a:endParaRPr>
          </a:p>
          <a:p>
            <a:pPr marL="0" indent="0">
              <a:lnSpc>
                <a:spcPct val="120000"/>
              </a:lnSpc>
              <a:spcBef>
                <a:spcPts val="0"/>
              </a:spcBef>
              <a:buNone/>
            </a:pPr>
            <a:endParaRPr sz="2267">
              <a:solidFill>
                <a:schemeClr val="dk1"/>
              </a:solidFill>
              <a:latin typeface="Calibri"/>
              <a:ea typeface="Calibri"/>
              <a:cs typeface="Calibri"/>
              <a:sym typeface="Calibri"/>
            </a:endParaRPr>
          </a:p>
          <a:p>
            <a:pPr marL="685783" indent="0">
              <a:spcBef>
                <a:spcPts val="0"/>
              </a:spcBef>
              <a:buNone/>
            </a:pPr>
            <a:endParaRPr b="1">
              <a:solidFill>
                <a:srgbClr val="000000"/>
              </a:solidFill>
            </a:endParaRPr>
          </a:p>
          <a:p>
            <a:pPr marL="685783" indent="-533387">
              <a:spcBef>
                <a:spcPts val="1067"/>
              </a:spcBef>
              <a:buSzPts val="1800"/>
              <a:buNone/>
            </a:pPr>
            <a:endParaRPr sz="3200">
              <a:latin typeface="Gill Sans"/>
              <a:ea typeface="Gill Sans"/>
              <a:cs typeface="Gill Sans"/>
              <a:sym typeface="Gill Sans"/>
            </a:endParaRPr>
          </a:p>
        </p:txBody>
      </p:sp>
      <p:pic>
        <p:nvPicPr>
          <p:cNvPr id="402" name="Google Shape;402;p5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807533" y="4112767"/>
            <a:ext cx="2340659" cy="2338831"/>
          </a:xfrm>
          <a:prstGeom prst="rect">
            <a:avLst/>
          </a:prstGeom>
          <a:noFill/>
          <a:ln>
            <a:noFill/>
          </a:ln>
        </p:spPr>
      </p:pic>
    </p:spTree>
    <p:extLst>
      <p:ext uri="{BB962C8B-B14F-4D97-AF65-F5344CB8AC3E}">
        <p14:creationId xmlns:p14="http://schemas.microsoft.com/office/powerpoint/2010/main" val="105333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animEffect transition="in" filter="fade">
                                      <p:cBhvr>
                                        <p:cTn id="7" dur="1000"/>
                                        <p:tgtEl>
                                          <p:spTgt spid="3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8">
                                            <p:txEl>
                                              <p:pRg st="1" end="1"/>
                                            </p:txEl>
                                          </p:spTgt>
                                        </p:tgtEl>
                                        <p:attrNameLst>
                                          <p:attrName>style.visibility</p:attrName>
                                        </p:attrNameLst>
                                      </p:cBhvr>
                                      <p:to>
                                        <p:strVal val="visible"/>
                                      </p:to>
                                    </p:set>
                                    <p:animEffect transition="in" filter="fade">
                                      <p:cBhvr>
                                        <p:cTn id="12" dur="1000"/>
                                        <p:tgtEl>
                                          <p:spTgt spid="3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8">
                                            <p:txEl>
                                              <p:pRg st="2" end="2"/>
                                            </p:txEl>
                                          </p:spTgt>
                                        </p:tgtEl>
                                        <p:attrNameLst>
                                          <p:attrName>style.visibility</p:attrName>
                                        </p:attrNameLst>
                                      </p:cBhvr>
                                      <p:to>
                                        <p:strVal val="visible"/>
                                      </p:to>
                                    </p:set>
                                    <p:animEffect transition="in" filter="fade">
                                      <p:cBhvr>
                                        <p:cTn id="17" dur="1000"/>
                                        <p:tgtEl>
                                          <p:spTgt spid="3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8">
                                            <p:txEl>
                                              <p:pRg st="3" end="3"/>
                                            </p:txEl>
                                          </p:spTgt>
                                        </p:tgtEl>
                                        <p:attrNameLst>
                                          <p:attrName>style.visibility</p:attrName>
                                        </p:attrNameLst>
                                      </p:cBhvr>
                                      <p:to>
                                        <p:strVal val="visible"/>
                                      </p:to>
                                    </p:set>
                                    <p:animEffect transition="in" filter="fade">
                                      <p:cBhvr>
                                        <p:cTn id="22" dur="1000"/>
                                        <p:tgtEl>
                                          <p:spTgt spid="3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8">
                                            <p:txEl>
                                              <p:pRg st="4" end="4"/>
                                            </p:txEl>
                                          </p:spTgt>
                                        </p:tgtEl>
                                        <p:attrNameLst>
                                          <p:attrName>style.visibility</p:attrName>
                                        </p:attrNameLst>
                                      </p:cBhvr>
                                      <p:to>
                                        <p:strVal val="visible"/>
                                      </p:to>
                                    </p:set>
                                    <p:animEffect transition="in" filter="fade">
                                      <p:cBhvr>
                                        <p:cTn id="27" dur="1000"/>
                                        <p:tgtEl>
                                          <p:spTgt spid="39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8">
                                            <p:txEl>
                                              <p:pRg st="5" end="5"/>
                                            </p:txEl>
                                          </p:spTgt>
                                        </p:tgtEl>
                                        <p:attrNameLst>
                                          <p:attrName>style.visibility</p:attrName>
                                        </p:attrNameLst>
                                      </p:cBhvr>
                                      <p:to>
                                        <p:strVal val="visible"/>
                                      </p:to>
                                    </p:set>
                                    <p:animEffect transition="in" filter="fade">
                                      <p:cBhvr>
                                        <p:cTn id="32" dur="1000"/>
                                        <p:tgtEl>
                                          <p:spTgt spid="3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713532" y="167433"/>
            <a:ext cx="7424400" cy="1116000"/>
          </a:xfrm>
          <a:prstGeom prst="rect">
            <a:avLst/>
          </a:prstGeom>
          <a:noFill/>
          <a:ln>
            <a:noFill/>
          </a:ln>
        </p:spPr>
        <p:txBody>
          <a:bodyPr spcFirstLastPara="1" vert="horz" wrap="square" lIns="121900" tIns="60933" rIns="121900" bIns="60933" rtlCol="0" anchor="t" anchorCtr="0">
            <a:noAutofit/>
          </a:bodyPr>
          <a:lstStyle/>
          <a:p>
            <a:r>
              <a:rPr lang="en" sz="5333"/>
              <a:t>Student Questions</a:t>
            </a:r>
            <a:endParaRPr sz="5333"/>
          </a:p>
        </p:txBody>
      </p:sp>
      <p:sp>
        <p:nvSpPr>
          <p:cNvPr id="408" name="Google Shape;408;p51"/>
          <p:cNvSpPr txBox="1">
            <a:spLocks noGrp="1"/>
          </p:cNvSpPr>
          <p:nvPr>
            <p:ph type="body" idx="2"/>
          </p:nvPr>
        </p:nvSpPr>
        <p:spPr>
          <a:xfrm>
            <a:off x="5380400" y="1663370"/>
            <a:ext cx="6811600" cy="4140400"/>
          </a:xfrm>
          <a:prstGeom prst="rect">
            <a:avLst/>
          </a:prstGeom>
          <a:noFill/>
          <a:ln>
            <a:noFill/>
          </a:ln>
        </p:spPr>
        <p:txBody>
          <a:bodyPr spcFirstLastPara="1" vert="horz" wrap="square" lIns="121900" tIns="60933" rIns="121900" bIns="60933" rtlCol="0" anchor="t" anchorCtr="0">
            <a:noAutofit/>
          </a:bodyPr>
          <a:lstStyle/>
          <a:p>
            <a:pPr marL="0" indent="0">
              <a:lnSpc>
                <a:spcPct val="120000"/>
              </a:lnSpc>
              <a:spcBef>
                <a:spcPts val="0"/>
              </a:spcBef>
              <a:buNone/>
            </a:pPr>
            <a:endParaRPr sz="2267" u="sng" dirty="0">
              <a:solidFill>
                <a:schemeClr val="dk1"/>
              </a:solidFill>
            </a:endParaRPr>
          </a:p>
          <a:p>
            <a:pPr marL="632881" indent="-514350">
              <a:lnSpc>
                <a:spcPct val="120000"/>
              </a:lnSpc>
              <a:spcBef>
                <a:spcPts val="0"/>
              </a:spcBef>
              <a:buClr>
                <a:srgbClr val="000000"/>
              </a:buClr>
              <a:buSzPct val="100000"/>
              <a:buFont typeface="+mj-lt"/>
              <a:buAutoNum type="arabicPeriod" startAt="5"/>
            </a:pPr>
            <a:r>
              <a:rPr lang="en" sz="2933" dirty="0" smtClean="0">
                <a:solidFill>
                  <a:schemeClr val="dk1"/>
                </a:solidFill>
              </a:rPr>
              <a:t>So </a:t>
            </a:r>
            <a:r>
              <a:rPr lang="en" sz="2933" dirty="0">
                <a:solidFill>
                  <a:schemeClr val="dk1"/>
                </a:solidFill>
              </a:rPr>
              <a:t>that means we take that away from the total $350, right?</a:t>
            </a:r>
            <a:endParaRPr sz="2933" dirty="0">
              <a:solidFill>
                <a:schemeClr val="dk1"/>
              </a:solidFill>
            </a:endParaRPr>
          </a:p>
          <a:p>
            <a:pPr marL="632881" indent="-514350">
              <a:lnSpc>
                <a:spcPct val="120000"/>
              </a:lnSpc>
              <a:spcBef>
                <a:spcPts val="0"/>
              </a:spcBef>
              <a:buClr>
                <a:srgbClr val="000000"/>
              </a:buClr>
              <a:buSzPct val="100000"/>
              <a:buFont typeface="+mj-lt"/>
              <a:buAutoNum type="arabicPeriod" startAt="5"/>
            </a:pPr>
            <a:r>
              <a:rPr lang="en" sz="2933" dirty="0">
                <a:solidFill>
                  <a:schemeClr val="dk1"/>
                </a:solidFill>
              </a:rPr>
              <a:t>So the ( ) mean we do that first but how do we subtract that from 350 then divide by half?</a:t>
            </a:r>
            <a:endParaRPr sz="2933" dirty="0">
              <a:solidFill>
                <a:schemeClr val="dk1"/>
              </a:solidFill>
            </a:endParaRPr>
          </a:p>
          <a:p>
            <a:pPr marL="632881" indent="-514350">
              <a:lnSpc>
                <a:spcPct val="120000"/>
              </a:lnSpc>
              <a:spcBef>
                <a:spcPts val="0"/>
              </a:spcBef>
              <a:buClr>
                <a:srgbClr val="000000"/>
              </a:buClr>
              <a:buSzPct val="100000"/>
              <a:buFont typeface="+mj-lt"/>
              <a:buAutoNum type="arabicPeriod" startAt="5"/>
            </a:pPr>
            <a:r>
              <a:rPr lang="en" sz="2933" dirty="0">
                <a:solidFill>
                  <a:schemeClr val="dk1"/>
                </a:solidFill>
              </a:rPr>
              <a:t>Is that what the [ ] means?</a:t>
            </a:r>
            <a:endParaRPr sz="2933" dirty="0">
              <a:solidFill>
                <a:schemeClr val="dk1"/>
              </a:solidFill>
            </a:endParaRPr>
          </a:p>
        </p:txBody>
      </p:sp>
      <p:sp>
        <p:nvSpPr>
          <p:cNvPr id="409" name="Google Shape;409;p51">
            <a:hlinkClick r:id=""/>
          </p:cNvPr>
          <p:cNvSpPr txBox="1"/>
          <p:nvPr/>
        </p:nvSpPr>
        <p:spPr>
          <a:xfrm>
            <a:off x="10148192" y="6076663"/>
            <a:ext cx="2044000" cy="781200"/>
          </a:xfrm>
          <a:prstGeom prst="rect">
            <a:avLst/>
          </a:prstGeom>
          <a:noFill/>
          <a:ln>
            <a:noFill/>
          </a:ln>
        </p:spPr>
        <p:txBody>
          <a:bodyPr spcFirstLastPara="1" wrap="square" lIns="121900" tIns="60933" rIns="121900" bIns="60933" anchor="t" anchorCtr="0">
            <a:noAutofit/>
          </a:bodyPr>
          <a:lstStyle/>
          <a:p>
            <a:pPr>
              <a:buClr>
                <a:srgbClr val="5B9BD5"/>
              </a:buClr>
              <a:buSzPts val="3600"/>
            </a:pPr>
            <a:endParaRPr sz="4800">
              <a:solidFill>
                <a:srgbClr val="5B9BD5"/>
              </a:solidFill>
              <a:latin typeface="Rockwell"/>
              <a:ea typeface="Rockwell"/>
              <a:cs typeface="Rockwell"/>
              <a:sym typeface="Rockwell"/>
            </a:endParaRPr>
          </a:p>
        </p:txBody>
      </p:sp>
      <p:sp>
        <p:nvSpPr>
          <p:cNvPr id="410" name="Google Shape;410;p51"/>
          <p:cNvSpPr txBox="1">
            <a:spLocks noGrp="1"/>
          </p:cNvSpPr>
          <p:nvPr>
            <p:ph type="body" idx="2"/>
          </p:nvPr>
        </p:nvSpPr>
        <p:spPr>
          <a:xfrm>
            <a:off x="347200" y="1777370"/>
            <a:ext cx="5033200" cy="4673093"/>
          </a:xfrm>
          <a:prstGeom prst="rect">
            <a:avLst/>
          </a:prstGeom>
          <a:noFill/>
          <a:ln>
            <a:noFill/>
          </a:ln>
        </p:spPr>
        <p:txBody>
          <a:bodyPr spcFirstLastPara="1" vert="horz" wrap="square" lIns="121900" tIns="60933" rIns="121900" bIns="60933" rtlCol="0" anchor="t" anchorCtr="0">
            <a:noAutofit/>
          </a:bodyPr>
          <a:lstStyle/>
          <a:p>
            <a:pPr indent="-491054">
              <a:lnSpc>
                <a:spcPct val="120000"/>
              </a:lnSpc>
              <a:spcBef>
                <a:spcPts val="0"/>
              </a:spcBef>
              <a:buClr>
                <a:schemeClr val="dk1"/>
              </a:buClr>
              <a:buSzPct val="100000"/>
              <a:buFont typeface="Rockwell"/>
              <a:buAutoNum type="arabicPeriod"/>
            </a:pPr>
            <a:r>
              <a:rPr lang="en" sz="2933" dirty="0">
                <a:solidFill>
                  <a:schemeClr val="dk1"/>
                </a:solidFill>
              </a:rPr>
              <a:t>Do we look at the problems with only -30?</a:t>
            </a:r>
            <a:endParaRPr sz="2933" dirty="0">
              <a:solidFill>
                <a:schemeClr val="dk1"/>
              </a:solidFill>
            </a:endParaRPr>
          </a:p>
          <a:p>
            <a:pPr indent="-491054">
              <a:lnSpc>
                <a:spcPct val="120000"/>
              </a:lnSpc>
              <a:spcBef>
                <a:spcPts val="0"/>
              </a:spcBef>
              <a:buClr>
                <a:schemeClr val="dk1"/>
              </a:buClr>
              <a:buSzPct val="100000"/>
              <a:buFont typeface="Rockwell"/>
              <a:buAutoNum type="arabicPeriod"/>
            </a:pPr>
            <a:r>
              <a:rPr lang="en" sz="2933" dirty="0">
                <a:solidFill>
                  <a:schemeClr val="dk1"/>
                </a:solidFill>
              </a:rPr>
              <a:t>Do we cross out +30 problems</a:t>
            </a:r>
            <a:r>
              <a:rPr lang="en" sz="2933" dirty="0" smtClean="0">
                <a:solidFill>
                  <a:schemeClr val="dk1"/>
                </a:solidFill>
              </a:rPr>
              <a:t>?</a:t>
            </a:r>
            <a:endParaRPr lang="en-US" sz="2933" dirty="0" smtClean="0">
              <a:solidFill>
                <a:schemeClr val="dk1"/>
              </a:solidFill>
            </a:endParaRPr>
          </a:p>
          <a:p>
            <a:pPr indent="-491054">
              <a:lnSpc>
                <a:spcPct val="120000"/>
              </a:lnSpc>
              <a:spcBef>
                <a:spcPts val="0"/>
              </a:spcBef>
              <a:buClr>
                <a:schemeClr val="dk1"/>
              </a:buClr>
              <a:buSzPct val="100000"/>
              <a:buFont typeface="Rockwell"/>
              <a:buAutoNum type="arabicPeriod"/>
            </a:pPr>
            <a:r>
              <a:rPr lang="en-US" sz="2933" dirty="0">
                <a:solidFill>
                  <a:schemeClr val="dk1"/>
                </a:solidFill>
              </a:rPr>
              <a:t>Do we do 110 + 30 first</a:t>
            </a:r>
            <a:r>
              <a:rPr lang="en-US" sz="2933" dirty="0" smtClean="0">
                <a:solidFill>
                  <a:schemeClr val="dk1"/>
                </a:solidFill>
              </a:rPr>
              <a:t>?</a:t>
            </a:r>
          </a:p>
          <a:p>
            <a:pPr indent="-491054">
              <a:lnSpc>
                <a:spcPct val="120000"/>
              </a:lnSpc>
              <a:spcBef>
                <a:spcPts val="0"/>
              </a:spcBef>
              <a:buClr>
                <a:schemeClr val="dk1"/>
              </a:buClr>
              <a:buSzPct val="100000"/>
              <a:buFont typeface="Rockwell"/>
              <a:buAutoNum type="arabicPeriod"/>
            </a:pPr>
            <a:r>
              <a:rPr lang="en-US" sz="2933" dirty="0">
                <a:solidFill>
                  <a:schemeClr val="dk1"/>
                </a:solidFill>
              </a:rPr>
              <a:t>If we do 110 + 30 that is the amount he put down and the discount, right?</a:t>
            </a:r>
          </a:p>
          <a:p>
            <a:pPr indent="-491054">
              <a:lnSpc>
                <a:spcPct val="120000"/>
              </a:lnSpc>
              <a:spcBef>
                <a:spcPts val="0"/>
              </a:spcBef>
              <a:buClr>
                <a:schemeClr val="dk1"/>
              </a:buClr>
              <a:buSzPts val="2200"/>
              <a:buFont typeface="Rockwell"/>
              <a:buAutoNum type="arabicPeriod"/>
            </a:pPr>
            <a:endParaRPr lang="en-US" sz="2933" dirty="0">
              <a:solidFill>
                <a:schemeClr val="dk1"/>
              </a:solidFill>
            </a:endParaRPr>
          </a:p>
          <a:p>
            <a:pPr indent="-491054">
              <a:lnSpc>
                <a:spcPct val="120000"/>
              </a:lnSpc>
              <a:spcBef>
                <a:spcPts val="0"/>
              </a:spcBef>
              <a:buClr>
                <a:schemeClr val="dk1"/>
              </a:buClr>
              <a:buSzPts val="2200"/>
              <a:buFont typeface="Rockwell"/>
              <a:buAutoNum type="arabicPeriod"/>
            </a:pPr>
            <a:endParaRPr sz="2933" dirty="0">
              <a:solidFill>
                <a:schemeClr val="dk1"/>
              </a:solidFill>
            </a:endParaRPr>
          </a:p>
          <a:p>
            <a:pPr indent="0">
              <a:lnSpc>
                <a:spcPct val="120000"/>
              </a:lnSpc>
              <a:spcBef>
                <a:spcPts val="0"/>
              </a:spcBef>
              <a:buNone/>
            </a:pPr>
            <a:endParaRPr sz="2267" dirty="0">
              <a:solidFill>
                <a:schemeClr val="dk1"/>
              </a:solidFill>
              <a:latin typeface="Calibri"/>
              <a:ea typeface="Calibri"/>
              <a:cs typeface="Calibri"/>
              <a:sym typeface="Calibri"/>
            </a:endParaRPr>
          </a:p>
        </p:txBody>
      </p:sp>
      <p:sp>
        <p:nvSpPr>
          <p:cNvPr id="411" name="Google Shape;411;p51"/>
          <p:cNvSpPr txBox="1"/>
          <p:nvPr/>
        </p:nvSpPr>
        <p:spPr>
          <a:xfrm>
            <a:off x="713532" y="913700"/>
            <a:ext cx="5963038" cy="483733"/>
          </a:xfrm>
          <a:prstGeom prst="rect">
            <a:avLst/>
          </a:prstGeom>
          <a:noFill/>
          <a:ln>
            <a:noFill/>
          </a:ln>
        </p:spPr>
        <p:txBody>
          <a:bodyPr spcFirstLastPara="1" wrap="square" lIns="121900" tIns="0" rIns="121900" bIns="121900" anchor="t" anchorCtr="0">
            <a:noAutofit/>
          </a:bodyPr>
          <a:lstStyle/>
          <a:p>
            <a:r>
              <a:rPr lang="en" sz="2400" dirty="0">
                <a:solidFill>
                  <a:srgbClr val="434343"/>
                </a:solidFill>
                <a:latin typeface="Rockwell"/>
                <a:ea typeface="Rockwell"/>
                <a:cs typeface="Rockwell"/>
                <a:sym typeface="Rockwell"/>
              </a:rPr>
              <a:t>Questions Post-Vocabulary Discussion </a:t>
            </a:r>
            <a:endParaRPr sz="2400" dirty="0">
              <a:solidFill>
                <a:srgbClr val="434343"/>
              </a:solidFill>
              <a:latin typeface="Rockwell"/>
              <a:ea typeface="Rockwell"/>
              <a:cs typeface="Rockwell"/>
              <a:sym typeface="Rockwell"/>
            </a:endParaRPr>
          </a:p>
        </p:txBody>
      </p:sp>
    </p:spTree>
    <p:extLst>
      <p:ext uri="{BB962C8B-B14F-4D97-AF65-F5344CB8AC3E}">
        <p14:creationId xmlns:p14="http://schemas.microsoft.com/office/powerpoint/2010/main" val="109360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xEl>
                                              <p:pRg st="1" end="1"/>
                                            </p:txEl>
                                          </p:spTgt>
                                        </p:tgtEl>
                                        <p:attrNameLst>
                                          <p:attrName>style.visibility</p:attrName>
                                        </p:attrNameLst>
                                      </p:cBhvr>
                                      <p:to>
                                        <p:strVal val="visible"/>
                                      </p:to>
                                    </p:set>
                                    <p:animEffect transition="in" filter="fade">
                                      <p:cBhvr>
                                        <p:cTn id="7" dur="1000"/>
                                        <p:tgtEl>
                                          <p:spTgt spid="4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xEl>
                                              <p:pRg st="2" end="2"/>
                                            </p:txEl>
                                          </p:spTgt>
                                        </p:tgtEl>
                                        <p:attrNameLst>
                                          <p:attrName>style.visibility</p:attrName>
                                        </p:attrNameLst>
                                      </p:cBhvr>
                                      <p:to>
                                        <p:strVal val="visible"/>
                                      </p:to>
                                    </p:set>
                                    <p:animEffect transition="in" filter="fade">
                                      <p:cBhvr>
                                        <p:cTn id="12" dur="1000"/>
                                        <p:tgtEl>
                                          <p:spTgt spid="4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8">
                                            <p:txEl>
                                              <p:pRg st="3" end="3"/>
                                            </p:txEl>
                                          </p:spTgt>
                                        </p:tgtEl>
                                        <p:attrNameLst>
                                          <p:attrName>style.visibility</p:attrName>
                                        </p:attrNameLst>
                                      </p:cBhvr>
                                      <p:to>
                                        <p:strVal val="visible"/>
                                      </p:to>
                                    </p:set>
                                    <p:animEffect transition="in" filter="fade">
                                      <p:cBhvr>
                                        <p:cTn id="17" dur="1000"/>
                                        <p:tgtEl>
                                          <p:spTgt spid="4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1876</Words>
  <Application>Microsoft Office PowerPoint</Application>
  <PresentationFormat>Widescreen</PresentationFormat>
  <Paragraphs>326</Paragraphs>
  <Slides>38</Slides>
  <Notes>36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38</vt:i4>
      </vt:variant>
    </vt:vector>
  </HeadingPairs>
  <TitlesOfParts>
    <vt:vector size="48" baseType="lpstr">
      <vt:lpstr>Arial</vt:lpstr>
      <vt:lpstr>Calibri</vt:lpstr>
      <vt:lpstr>Calibri Light</vt:lpstr>
      <vt:lpstr>Gill Sans</vt:lpstr>
      <vt:lpstr>Noto Sans Symbols</vt:lpstr>
      <vt:lpstr>Rockwell</vt:lpstr>
      <vt:lpstr>Wingdings</vt:lpstr>
      <vt:lpstr>1_Office Theme</vt:lpstr>
      <vt:lpstr>Office Theme</vt:lpstr>
      <vt:lpstr>2_Office Theme</vt:lpstr>
      <vt:lpstr>PowerPoint Presentation</vt:lpstr>
      <vt:lpstr>Classroom Examples: Table of Contents</vt:lpstr>
      <vt:lpstr>Classroom Example: 4th Grade</vt:lpstr>
      <vt:lpstr>Question Focus</vt:lpstr>
      <vt:lpstr>Student Questions</vt:lpstr>
      <vt:lpstr>Classroom Example: 5th Grade</vt:lpstr>
      <vt:lpstr>Question Focus</vt:lpstr>
      <vt:lpstr>Student Questions</vt:lpstr>
      <vt:lpstr>Student Questions</vt:lpstr>
      <vt:lpstr>Classroom Example: Algebra I</vt:lpstr>
      <vt:lpstr>Question Focus</vt:lpstr>
      <vt:lpstr>Student Questions</vt:lpstr>
      <vt:lpstr>Classroom Example: Algebra II &amp; III</vt:lpstr>
      <vt:lpstr>Question Focus</vt:lpstr>
      <vt:lpstr>Student Questions</vt:lpstr>
      <vt:lpstr>Classroom Example: High School</vt:lpstr>
      <vt:lpstr>Question Focus</vt:lpstr>
      <vt:lpstr>Student Questions</vt:lpstr>
      <vt:lpstr>Classroom Example: High School</vt:lpstr>
      <vt:lpstr>Question Focus</vt:lpstr>
      <vt:lpstr>Student Questions</vt:lpstr>
      <vt:lpstr>Classroom Example: High School </vt:lpstr>
      <vt:lpstr>Before the Question Focus</vt:lpstr>
      <vt:lpstr>Question Focus</vt:lpstr>
      <vt:lpstr>Student Questions</vt:lpstr>
      <vt:lpstr>Next Steps with Student Questions</vt:lpstr>
      <vt:lpstr>Classroom Example: High School</vt:lpstr>
      <vt:lpstr>Question Focus</vt:lpstr>
      <vt:lpstr>Student Questions</vt:lpstr>
      <vt:lpstr>Next Steps with Student Questions</vt:lpstr>
      <vt:lpstr>Classroom Example: High School</vt:lpstr>
      <vt:lpstr>Question Focus</vt:lpstr>
      <vt:lpstr>Next Steps with Student Questions</vt:lpstr>
      <vt:lpstr>For more information on Rick Barlow’s lesson </vt:lpstr>
      <vt:lpstr>Even More Math QFT Ideas</vt:lpstr>
      <vt:lpstr>Even More Math QFT Ideas</vt:lpstr>
      <vt:lpstr>Even More Math QFT Ideas</vt:lpstr>
      <vt:lpstr>Even More Math QFT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HP</cp:lastModifiedBy>
  <cp:revision>11</cp:revision>
  <dcterms:created xsi:type="dcterms:W3CDTF">2018-08-28T13:43:25Z</dcterms:created>
  <dcterms:modified xsi:type="dcterms:W3CDTF">2018-10-04T16:37:29Z</dcterms:modified>
</cp:coreProperties>
</file>